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42"/>
  </p:handoutMasterIdLst>
  <p:sldIdLst>
    <p:sldId id="256" r:id="rId2"/>
    <p:sldId id="257" r:id="rId3"/>
    <p:sldId id="258" r:id="rId4"/>
    <p:sldId id="259" r:id="rId5"/>
    <p:sldId id="266" r:id="rId6"/>
    <p:sldId id="269" r:id="rId7"/>
    <p:sldId id="270" r:id="rId8"/>
    <p:sldId id="271" r:id="rId9"/>
    <p:sldId id="272" r:id="rId10"/>
    <p:sldId id="290" r:id="rId11"/>
    <p:sldId id="289" r:id="rId12"/>
    <p:sldId id="292" r:id="rId13"/>
    <p:sldId id="291" r:id="rId14"/>
    <p:sldId id="276" r:id="rId15"/>
    <p:sldId id="265" r:id="rId16"/>
    <p:sldId id="273" r:id="rId17"/>
    <p:sldId id="293" r:id="rId18"/>
    <p:sldId id="267" r:id="rId19"/>
    <p:sldId id="275" r:id="rId20"/>
    <p:sldId id="264" r:id="rId21"/>
    <p:sldId id="274" r:id="rId22"/>
    <p:sldId id="279" r:id="rId23"/>
    <p:sldId id="280" r:id="rId24"/>
    <p:sldId id="268" r:id="rId25"/>
    <p:sldId id="294" r:id="rId26"/>
    <p:sldId id="284" r:id="rId27"/>
    <p:sldId id="263" r:id="rId28"/>
    <p:sldId id="288" r:id="rId29"/>
    <p:sldId id="277" r:id="rId30"/>
    <p:sldId id="278" r:id="rId31"/>
    <p:sldId id="283" r:id="rId32"/>
    <p:sldId id="281" r:id="rId33"/>
    <p:sldId id="282" r:id="rId34"/>
    <p:sldId id="260" r:id="rId35"/>
    <p:sldId id="261" r:id="rId36"/>
    <p:sldId id="285" r:id="rId37"/>
    <p:sldId id="286" r:id="rId38"/>
    <p:sldId id="287" r:id="rId39"/>
    <p:sldId id="295" r:id="rId40"/>
    <p:sldId id="262" r:id="rId4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vertBarState="maximized">
    <p:restoredLeft sz="34587" autoAdjust="0"/>
    <p:restoredTop sz="94713" autoAdjust="0"/>
  </p:normalViewPr>
  <p:slideViewPr>
    <p:cSldViewPr>
      <p:cViewPr varScale="1">
        <p:scale>
          <a:sx n="110" d="100"/>
          <a:sy n="110" d="100"/>
        </p:scale>
        <p:origin x="-1644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522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69" d="100"/>
          <a:sy n="69" d="100"/>
        </p:scale>
        <p:origin x="-2838" y="-108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234EE2-1067-4A21-AA7F-FFD2372347EA}" type="datetimeFigureOut">
              <a:rPr lang="ru-RU" smtClean="0"/>
              <a:pPr/>
              <a:t>21.04.2016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E6E9CA-041C-4145-9258-12307F3D9A8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21.04.2016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21.04.2016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21.04.2016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21.04.2016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21.04.2016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21.04.2016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t="-47000" b="-4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21.04.2016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57158" y="1428736"/>
            <a:ext cx="8501122" cy="37856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8000" b="1" i="1" cap="none" spc="0" dirty="0" smtClean="0">
                <a:ln w="1905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Месячник качества учебы 2016</a:t>
            </a:r>
            <a:endParaRPr lang="ru-RU" sz="8000" b="1" cap="none" spc="0" dirty="0">
              <a:ln w="1905"/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30" name="Picture 6" descr="http://cs10992.userapi.com/g24152444/a_2606635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285728"/>
            <a:ext cx="1714512" cy="17145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3" descr="C:\Users\Сава\Desktop\IMG_475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00364" y="2941466"/>
            <a:ext cx="5877096" cy="3916534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2050" name="Picture 2" descr="C:\Users\Сава\Desktop\IMG_4820.jpg"/>
          <p:cNvPicPr>
            <a:picLocks noChangeAspect="1" noChangeArrowheads="1"/>
          </p:cNvPicPr>
          <p:nvPr/>
        </p:nvPicPr>
        <p:blipFill>
          <a:blip r:embed="rId3" cstate="print"/>
          <a:srcRect l="17415" r="9342"/>
          <a:stretch>
            <a:fillRect/>
          </a:stretch>
        </p:blipFill>
        <p:spPr bwMode="auto">
          <a:xfrm>
            <a:off x="285720" y="1643050"/>
            <a:ext cx="4357718" cy="4160844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8" name="Заголовок 3"/>
          <p:cNvSpPr txBox="1">
            <a:spLocks/>
          </p:cNvSpPr>
          <p:nvPr/>
        </p:nvSpPr>
        <p:spPr>
          <a:xfrm>
            <a:off x="571472" y="285728"/>
            <a:ext cx="8229600" cy="1143000"/>
          </a:xfrm>
          <a:prstGeom prst="roundRect">
            <a:avLst/>
          </a:prstGeom>
          <a:ln w="19050" cap="flat" cmpd="sng" algn="ctr">
            <a:solidFill>
              <a:srgbClr val="29166F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Научно-исследовательская</a:t>
            </a:r>
            <a:br>
              <a:rPr lang="ru-RU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</a:br>
            <a:r>
              <a:rPr lang="ru-RU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работа</a:t>
            </a:r>
            <a:endParaRPr kumimoji="0" lang="ru-RU" sz="3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Black" pitchFamily="34" charset="0"/>
              <a:ea typeface="+mn-ea"/>
              <a:cs typeface="+mn-cs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427038"/>
            <a:ext cx="990374" cy="1143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-142908" y="1428736"/>
            <a:ext cx="9144000" cy="1614486"/>
          </a:xfrm>
        </p:spPr>
        <p:txBody>
          <a:bodyPr>
            <a:normAutofit fontScale="70000" lnSpcReduction="20000"/>
          </a:bodyPr>
          <a:lstStyle/>
          <a:p>
            <a:pPr algn="ctr">
              <a:buNone/>
            </a:pPr>
            <a:r>
              <a:rPr lang="ru-RU" dirty="0" smtClean="0"/>
              <a:t>     Завершился </a:t>
            </a:r>
            <a:r>
              <a:rPr lang="en-US" dirty="0" smtClean="0">
                <a:latin typeface="Corbel" pitchFamily="34" charset="0"/>
              </a:rPr>
              <a:t>I</a:t>
            </a:r>
            <a:r>
              <a:rPr lang="ru-RU" dirty="0" smtClean="0">
                <a:latin typeface="Corbel" pitchFamily="34" charset="0"/>
              </a:rPr>
              <a:t> этап XVII научно-практической конференции студентов УрТИСИ СибГУТИ </a:t>
            </a:r>
            <a:r>
              <a:rPr lang="ru-RU" b="1" dirty="0" smtClean="0">
                <a:latin typeface="Corbel" pitchFamily="34" charset="0"/>
              </a:rPr>
              <a:t>«Методологические проблемы качества образования при подготовке выпускников </a:t>
            </a:r>
            <a:r>
              <a:rPr lang="ru-RU" b="1" dirty="0" err="1" smtClean="0">
                <a:latin typeface="Corbel" pitchFamily="34" charset="0"/>
              </a:rPr>
              <a:t>инфокоммуникационного</a:t>
            </a:r>
            <a:r>
              <a:rPr lang="ru-RU" b="1" dirty="0" smtClean="0">
                <a:latin typeface="Corbel" pitchFamily="34" charset="0"/>
              </a:rPr>
              <a:t> ВУЗа в условиях многоуровневой образовательной системы»</a:t>
            </a:r>
            <a:endParaRPr lang="ru-RU" dirty="0">
              <a:latin typeface="Corbel" pitchFamily="34" charset="0"/>
            </a:endParaRPr>
          </a:p>
        </p:txBody>
      </p:sp>
      <p:pic>
        <p:nvPicPr>
          <p:cNvPr id="1026" name="Picture 2" descr="C:\Users\Сава\Desktop\IMG_493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728" y="2619136"/>
            <a:ext cx="6147227" cy="4096151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8" name="Заголовок 3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oundRect">
            <a:avLst/>
          </a:prstGeom>
          <a:ln w="19050" cap="flat" cmpd="sng" algn="ctr">
            <a:solidFill>
              <a:srgbClr val="29166F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Научно-исследовательская</a:t>
            </a:r>
            <a:br>
              <a:rPr lang="ru-RU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</a:br>
            <a:r>
              <a:rPr lang="ru-RU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работа</a:t>
            </a:r>
            <a:endParaRPr kumimoji="0" lang="ru-RU" sz="3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Black" pitchFamily="34" charset="0"/>
              <a:ea typeface="+mn-ea"/>
              <a:cs typeface="+mn-cs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4638"/>
            <a:ext cx="990374" cy="1143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600201"/>
            <a:ext cx="9001156" cy="1185858"/>
          </a:xfrm>
        </p:spPr>
        <p:txBody>
          <a:bodyPr>
            <a:normAutofit fontScale="70000" lnSpcReduction="20000"/>
          </a:bodyPr>
          <a:lstStyle/>
          <a:p>
            <a:pPr algn="ctr">
              <a:lnSpc>
                <a:spcPct val="120000"/>
              </a:lnSpc>
              <a:buNone/>
            </a:pPr>
            <a:r>
              <a:rPr lang="ru-RU" dirty="0" smtClean="0">
                <a:latin typeface="Cambria" pitchFamily="18" charset="0"/>
              </a:rPr>
              <a:t>     Студенты </a:t>
            </a:r>
            <a:r>
              <a:rPr lang="ru-RU" dirty="0" err="1" smtClean="0">
                <a:latin typeface="Cambria" pitchFamily="18" charset="0"/>
              </a:rPr>
              <a:t>Синчиков</a:t>
            </a:r>
            <a:r>
              <a:rPr lang="ru-RU" dirty="0" smtClean="0">
                <a:latin typeface="Cambria" pitchFamily="18" charset="0"/>
              </a:rPr>
              <a:t> Виктор, </a:t>
            </a:r>
            <a:r>
              <a:rPr lang="ru-RU" dirty="0" err="1" smtClean="0">
                <a:latin typeface="Cambria" pitchFamily="18" charset="0"/>
              </a:rPr>
              <a:t>Холстинин</a:t>
            </a:r>
            <a:r>
              <a:rPr lang="ru-RU" dirty="0" smtClean="0">
                <a:latin typeface="Cambria" pitchFamily="18" charset="0"/>
              </a:rPr>
              <a:t> </a:t>
            </a:r>
            <a:r>
              <a:rPr lang="ru-RU" dirty="0" smtClean="0">
                <a:latin typeface="Cambria" pitchFamily="18" charset="0"/>
              </a:rPr>
              <a:t>Дмитрий и Журавлев Данил  </a:t>
            </a:r>
            <a:r>
              <a:rPr lang="ru-RU" dirty="0" smtClean="0">
                <a:latin typeface="Cambria" pitchFamily="18" charset="0"/>
              </a:rPr>
              <a:t>приняли участия в </a:t>
            </a:r>
            <a:r>
              <a:rPr lang="en-US" dirty="0" smtClean="0">
                <a:latin typeface="Cambria" pitchFamily="18" charset="0"/>
              </a:rPr>
              <a:t>IX </a:t>
            </a:r>
            <a:r>
              <a:rPr lang="ru-RU" dirty="0" smtClean="0">
                <a:latin typeface="Cambria" pitchFamily="18" charset="0"/>
              </a:rPr>
              <a:t>Международной олимпиаде</a:t>
            </a:r>
          </a:p>
          <a:p>
            <a:pPr algn="ctr">
              <a:lnSpc>
                <a:spcPct val="120000"/>
              </a:lnSpc>
              <a:buNone/>
            </a:pPr>
            <a:r>
              <a:rPr lang="ru-RU" dirty="0" smtClean="0">
                <a:latin typeface="Cambria" pitchFamily="18" charset="0"/>
              </a:rPr>
              <a:t> «</a:t>
            </a:r>
            <a:r>
              <a:rPr lang="en-US" dirty="0" smtClean="0">
                <a:latin typeface="Cambria" pitchFamily="18" charset="0"/>
              </a:rPr>
              <a:t>IT-</a:t>
            </a:r>
            <a:r>
              <a:rPr lang="ru-RU" dirty="0" smtClean="0">
                <a:latin typeface="Cambria" pitchFamily="18" charset="0"/>
              </a:rPr>
              <a:t>Планета 2015/16» и вышли в финал!</a:t>
            </a:r>
            <a:endParaRPr lang="ru-RU" dirty="0">
              <a:latin typeface="Cambria" pitchFamily="18" charset="0"/>
            </a:endParaRPr>
          </a:p>
        </p:txBody>
      </p:sp>
      <p:pic>
        <p:nvPicPr>
          <p:cNvPr id="4098" name="Picture 2" descr="\\fs01\институт\Учебно-методическое управление\1_Карачарова М.П\От Шадрина\Закрытие конференции\IMG_4892.jpg"/>
          <p:cNvPicPr>
            <a:picLocks noChangeAspect="1" noChangeArrowheads="1"/>
          </p:cNvPicPr>
          <p:nvPr/>
        </p:nvPicPr>
        <p:blipFill>
          <a:blip r:embed="rId2" cstate="print"/>
          <a:srcRect l="14649" r="16503"/>
          <a:stretch>
            <a:fillRect/>
          </a:stretch>
        </p:blipFill>
        <p:spPr bwMode="auto">
          <a:xfrm>
            <a:off x="4929190" y="3071810"/>
            <a:ext cx="3726644" cy="3606802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4099" name="Picture 3" descr="\\fs01\институт\Учебно-методическое управление\1_Карачарова М.П\От Шадрина\Закрытие конференции\IMG_4822.jpg"/>
          <p:cNvPicPr>
            <a:picLocks noChangeAspect="1" noChangeArrowheads="1"/>
          </p:cNvPicPr>
          <p:nvPr/>
        </p:nvPicPr>
        <p:blipFill>
          <a:blip r:embed="rId3" cstate="print"/>
          <a:srcRect l="10254" r="17968"/>
          <a:stretch>
            <a:fillRect/>
          </a:stretch>
        </p:blipFill>
        <p:spPr bwMode="auto">
          <a:xfrm>
            <a:off x="642910" y="3071810"/>
            <a:ext cx="3857652" cy="3581206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6" name="Заголовок 3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oundRect">
            <a:avLst/>
          </a:prstGeom>
          <a:ln w="19050" cap="flat" cmpd="sng" algn="ctr">
            <a:solidFill>
              <a:srgbClr val="29166F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Научно-исследовательская</a:t>
            </a:r>
            <a:br>
              <a:rPr lang="ru-RU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</a:br>
            <a:r>
              <a:rPr lang="ru-RU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работа</a:t>
            </a:r>
            <a:endParaRPr kumimoji="0" lang="ru-RU" sz="3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Black" pitchFamily="34" charset="0"/>
              <a:ea typeface="+mn-ea"/>
              <a:cs typeface="+mn-cs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4638"/>
            <a:ext cx="990374" cy="1143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600201"/>
            <a:ext cx="9001156" cy="2043113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800" dirty="0" smtClean="0"/>
              <a:t>    18 апреля состоялась встреча студентов с председателем Правительства Свердловской области Д.В. </a:t>
            </a:r>
            <a:r>
              <a:rPr lang="ru-RU" sz="2800" dirty="0" err="1" smtClean="0"/>
              <a:t>Паслером</a:t>
            </a:r>
            <a:r>
              <a:rPr lang="ru-RU" sz="2800" dirty="0" smtClean="0"/>
              <a:t> (Уральский центр развития дизайна)</a:t>
            </a:r>
            <a:endParaRPr lang="ru-RU" sz="2800" dirty="0"/>
          </a:p>
        </p:txBody>
      </p:sp>
      <p:sp>
        <p:nvSpPr>
          <p:cNvPr id="4" name="Заголовок 3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oundRect">
            <a:avLst/>
          </a:prstGeom>
          <a:ln w="19050" cap="flat" cmpd="sng" algn="ctr">
            <a:solidFill>
              <a:srgbClr val="29166F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Научно-исследовательская</a:t>
            </a:r>
            <a:br>
              <a:rPr lang="ru-RU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</a:br>
            <a:r>
              <a:rPr lang="ru-RU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работа</a:t>
            </a:r>
            <a:endParaRPr kumimoji="0" lang="ru-RU" sz="3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Black" pitchFamily="34" charset="0"/>
              <a:ea typeface="+mn-ea"/>
              <a:cs typeface="+mn-cs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4638"/>
            <a:ext cx="990374" cy="1143000"/>
          </a:xfrm>
          <a:prstGeom prst="rect">
            <a:avLst/>
          </a:prstGeom>
          <a:noFill/>
        </p:spPr>
      </p:pic>
      <p:pic>
        <p:nvPicPr>
          <p:cNvPr id="3074" name="Picture 2" descr="C:\Users\Сава\Desktop\SexKq3-Trbk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28" y="3357562"/>
            <a:ext cx="4000444" cy="3000333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3075" name="Picture 3" descr="C:\Users\Сава\Desktop\quRZh3t3Cpc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3071810"/>
            <a:ext cx="4714908" cy="353618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jqxvhjbw - 000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13679" t="50781" r="13210" b="3434"/>
          <a:stretch>
            <a:fillRect/>
          </a:stretch>
        </p:blipFill>
        <p:spPr>
          <a:xfrm>
            <a:off x="1000100" y="3786190"/>
            <a:ext cx="4357718" cy="2857520"/>
          </a:xfr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5" name="Рисунок 4" descr="nuahoztg - 00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15008" y="1500174"/>
            <a:ext cx="2697022" cy="514944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6" name="Заголовок 3"/>
          <p:cNvSpPr txBox="1">
            <a:spLocks/>
          </p:cNvSpPr>
          <p:nvPr/>
        </p:nvSpPr>
        <p:spPr>
          <a:xfrm>
            <a:off x="500034" y="214290"/>
            <a:ext cx="8229600" cy="1143000"/>
          </a:xfrm>
          <a:prstGeom prst="roundRect">
            <a:avLst/>
          </a:prstGeom>
          <a:ln w="19050" cap="flat" cmpd="sng" algn="ctr">
            <a:solidFill>
              <a:srgbClr val="29166F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  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Патриотическое воспитание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Arial Black" pitchFamily="34" charset="0"/>
              <a:ea typeface="+mn-ea"/>
              <a:cs typeface="+mn-cs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4638"/>
            <a:ext cx="990374" cy="114300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142844" y="1643050"/>
            <a:ext cx="564360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Cambria" pitchFamily="18" charset="0"/>
              </a:rPr>
              <a:t>1 апреля 2016г. На проспекте Ленина 27, появилась памятная вывеска девушкам-добровольцам, которые обучались на курсах медсестер. На открытие доски почета пришли ветераны, выпускники курсов, студенты, которые возложили к доске цветы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Заголовок 3"/>
          <p:cNvSpPr txBox="1">
            <a:spLocks/>
          </p:cNvSpPr>
          <p:nvPr/>
        </p:nvSpPr>
        <p:spPr>
          <a:xfrm>
            <a:off x="500034" y="214290"/>
            <a:ext cx="8229600" cy="1143000"/>
          </a:xfrm>
          <a:prstGeom prst="roundRect">
            <a:avLst/>
          </a:prstGeom>
          <a:ln w="19050" cap="flat" cmpd="sng" algn="ctr">
            <a:solidFill>
              <a:srgbClr val="29166F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3600" dirty="0" smtClean="0"/>
              <a:t>    Военно-спортивная игра </a:t>
            </a:r>
          </a:p>
          <a:p>
            <a:pPr lvl="0" algn="ctr">
              <a:spcBef>
                <a:spcPct val="0"/>
              </a:spcBef>
              <a:defRPr/>
            </a:pPr>
            <a:r>
              <a:rPr lang="ru-RU" sz="3600" dirty="0" smtClean="0"/>
              <a:t>       «Зарница-2016» </a:t>
            </a:r>
            <a:endParaRPr kumimoji="0" lang="ru-RU" sz="36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Arial Black" pitchFamily="34" charset="0"/>
              <a:ea typeface="+mn-ea"/>
              <a:cs typeface="+mn-cs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4638"/>
            <a:ext cx="990374" cy="1143000"/>
          </a:xfrm>
          <a:prstGeom prst="rect">
            <a:avLst/>
          </a:prstGeom>
          <a:noFill/>
        </p:spPr>
      </p:pic>
      <p:pic>
        <p:nvPicPr>
          <p:cNvPr id="10" name="Рисунок 9" descr="dyizblo 201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43504" y="1500174"/>
            <a:ext cx="3703329" cy="514351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1" name="Прямоугольник 10"/>
          <p:cNvSpPr/>
          <p:nvPr/>
        </p:nvSpPr>
        <p:spPr>
          <a:xfrm>
            <a:off x="214282" y="1428736"/>
            <a:ext cx="4857784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      В игре «Зарница-2016» соревновались 11 команд из ВУЗов, </a:t>
            </a:r>
            <a:r>
              <a:rPr lang="ru-RU" dirty="0" err="1" smtClean="0"/>
              <a:t>ССУЗов</a:t>
            </a:r>
            <a:r>
              <a:rPr lang="ru-RU" dirty="0" smtClean="0"/>
              <a:t>, клубов по месту жительства </a:t>
            </a:r>
            <a:r>
              <a:rPr lang="ru-RU" dirty="0" err="1" smtClean="0"/>
              <a:t>Верх-Исетского</a:t>
            </a:r>
            <a:r>
              <a:rPr lang="ru-RU" dirty="0" smtClean="0"/>
              <a:t> района.</a:t>
            </a:r>
          </a:p>
          <a:p>
            <a:pPr algn="just"/>
            <a:r>
              <a:rPr lang="ru-RU" dirty="0" smtClean="0"/>
              <a:t>В спортивном зале проходил смотр строя и песни «Статен, строен, уважения достоин». Участникам необходимо было показать слаженность, сплоченность команды, умение выполнять приказы своего командира, ходить строем и маршировать.</a:t>
            </a:r>
          </a:p>
          <a:p>
            <a:pPr algn="just"/>
            <a:r>
              <a:rPr lang="ru-RU" dirty="0" smtClean="0"/>
              <a:t>       Также студенты УрТИСИ должны были показать знания по истории Вооруженных Сил России и памятных дат, умение стрелять и разбирать автомат, успешно преодолеть полосу препятствий, продемонстрировать физическую подготовку.</a:t>
            </a:r>
          </a:p>
          <a:p>
            <a:pPr algn="just"/>
            <a:r>
              <a:rPr lang="ru-RU" dirty="0" smtClean="0"/>
              <a:t>        Команда нашего института «Троян» успешно справилась со всеми испытаниями и завоевала в нелегкой борьбе </a:t>
            </a:r>
            <a:r>
              <a:rPr lang="ru-RU" b="1" dirty="0" smtClean="0"/>
              <a:t>3-е место!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dscn560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14282" y="1571612"/>
            <a:ext cx="4700614" cy="352546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5" name="Рисунок 4" descr="dscn5483.jpg"/>
          <p:cNvPicPr>
            <a:picLocks noChangeAspect="1"/>
          </p:cNvPicPr>
          <p:nvPr/>
        </p:nvPicPr>
        <p:blipFill>
          <a:blip r:embed="rId3" cstate="print"/>
          <a:srcRect l="11928" r="6063"/>
          <a:stretch>
            <a:fillRect/>
          </a:stretch>
        </p:blipFill>
        <p:spPr>
          <a:xfrm>
            <a:off x="5000628" y="3000372"/>
            <a:ext cx="3929090" cy="3593307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8" name="Заголовок 3"/>
          <p:cNvSpPr txBox="1">
            <a:spLocks/>
          </p:cNvSpPr>
          <p:nvPr/>
        </p:nvSpPr>
        <p:spPr>
          <a:xfrm>
            <a:off x="500034" y="214290"/>
            <a:ext cx="8229600" cy="1143000"/>
          </a:xfrm>
          <a:prstGeom prst="roundRect">
            <a:avLst/>
          </a:prstGeom>
          <a:ln w="19050" cap="flat" cmpd="sng" algn="ctr">
            <a:solidFill>
              <a:srgbClr val="29166F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3600" dirty="0" smtClean="0"/>
              <a:t>    Военно-спортивная игра </a:t>
            </a:r>
          </a:p>
          <a:p>
            <a:pPr lvl="0" algn="ctr">
              <a:spcBef>
                <a:spcPct val="0"/>
              </a:spcBef>
              <a:defRPr/>
            </a:pPr>
            <a:r>
              <a:rPr lang="ru-RU" sz="3600" dirty="0" smtClean="0"/>
              <a:t>       «Зарница-2016» </a:t>
            </a:r>
            <a:endParaRPr kumimoji="0" lang="ru-RU" sz="36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Arial Black" pitchFamily="34" charset="0"/>
              <a:ea typeface="+mn-ea"/>
              <a:cs typeface="+mn-cs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4638"/>
            <a:ext cx="990374" cy="1143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Содержимое 5" descr="4C9Fm9S6lnQ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8596" y="1571612"/>
            <a:ext cx="3731688" cy="2798766"/>
          </a:xfrm>
          <a:scene3d>
            <a:camera prst="orthographicFront"/>
            <a:lightRig rig="threePt" dir="t"/>
          </a:scene3d>
          <a:sp3d>
            <a:bevelT w="114300" prst="artDeco"/>
          </a:sp3d>
        </p:spPr>
      </p:pic>
      <p:sp>
        <p:nvSpPr>
          <p:cNvPr id="4" name="Заголовок 3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oundRect">
            <a:avLst/>
          </a:prstGeom>
          <a:ln w="19050" cap="flat" cmpd="sng" algn="ctr">
            <a:solidFill>
              <a:srgbClr val="29166F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   «Улыбка в подарок»</a:t>
            </a:r>
            <a:endParaRPr kumimoji="0" lang="ru-RU" sz="36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Arial Black" pitchFamily="34" charset="0"/>
              <a:ea typeface="+mn-ea"/>
              <a:cs typeface="+mn-cs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4638"/>
            <a:ext cx="990374" cy="1143000"/>
          </a:xfrm>
          <a:prstGeom prst="rect">
            <a:avLst/>
          </a:prstGeom>
          <a:noFill/>
        </p:spPr>
      </p:pic>
      <p:pic>
        <p:nvPicPr>
          <p:cNvPr id="7" name="Рисунок 6" descr="tXzb0VJduCw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9124" y="3421876"/>
            <a:ext cx="4581499" cy="343612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8" name="Рисунок 7" descr="Y7pCzdJUg_I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00562" y="1500174"/>
            <a:ext cx="4019493" cy="301462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9" name="Рисунок 8" descr="ZL8A-HHNneE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2910" y="3788628"/>
            <a:ext cx="4092496" cy="306937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428736"/>
            <a:ext cx="9144000" cy="4525963"/>
          </a:xfrm>
        </p:spPr>
        <p:txBody>
          <a:bodyPr/>
          <a:lstStyle/>
          <a:p>
            <a:pPr algn="ctr">
              <a:buNone/>
            </a:pPr>
            <a:r>
              <a:rPr lang="ru-RU" b="1" smtClean="0">
                <a:latin typeface="Cambria" pitchFamily="18" charset="0"/>
              </a:rPr>
              <a:t>       </a:t>
            </a:r>
            <a:r>
              <a:rPr lang="ru-RU" sz="2400" b="1" smtClean="0">
                <a:latin typeface="Cambria" pitchFamily="18" charset="0"/>
              </a:rPr>
              <a:t>Команда КВН «Заземляйся» в финале игры </a:t>
            </a:r>
          </a:p>
          <a:p>
            <a:pPr algn="ctr">
              <a:buNone/>
            </a:pPr>
            <a:r>
              <a:rPr lang="ru-RU" sz="2400" b="1" smtClean="0">
                <a:latin typeface="Cambria" pitchFamily="18" charset="0"/>
              </a:rPr>
              <a:t>«Горе от ума»</a:t>
            </a:r>
            <a:endParaRPr lang="ru-RU" sz="2400" b="1" dirty="0">
              <a:latin typeface="Cambria" pitchFamily="18" charset="0"/>
            </a:endParaRPr>
          </a:p>
        </p:txBody>
      </p:sp>
      <p:sp>
        <p:nvSpPr>
          <p:cNvPr id="4" name="Заголовок 3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oundRect">
            <a:avLst/>
          </a:prstGeom>
          <a:ln w="19050" cap="flat" cmpd="sng" algn="ctr">
            <a:solidFill>
              <a:srgbClr val="29166F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   Студенческий клуб УрТИСИ СибГУТИ</a:t>
            </a:r>
            <a:endParaRPr kumimoji="0" lang="ru-RU" sz="36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Arial Black" pitchFamily="34" charset="0"/>
              <a:ea typeface="+mn-ea"/>
              <a:cs typeface="+mn-cs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4638"/>
            <a:ext cx="990374" cy="1143000"/>
          </a:xfrm>
          <a:prstGeom prst="rect">
            <a:avLst/>
          </a:prstGeom>
          <a:noFill/>
        </p:spPr>
      </p:pic>
      <p:pic>
        <p:nvPicPr>
          <p:cNvPr id="6" name="Рисунок 5" descr="ghkymstctbc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00694" y="2428868"/>
            <a:ext cx="3314704" cy="414338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hardEdge"/>
          </a:sp3d>
        </p:spPr>
      </p:pic>
      <p:pic>
        <p:nvPicPr>
          <p:cNvPr id="7" name="Рисунок 6" descr="gzfzmwsegcg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6225" y="3071810"/>
            <a:ext cx="5309290" cy="292895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ru-RU" sz="2400" b="1" dirty="0" smtClean="0">
                <a:latin typeface="Cambria" pitchFamily="18" charset="0"/>
              </a:rPr>
              <a:t>Региональная лига КВН "Уральская федеральная" 1/8 финала</a:t>
            </a:r>
            <a:endParaRPr lang="ru-RU" sz="2400" b="1" dirty="0">
              <a:latin typeface="Cambria" pitchFamily="18" charset="0"/>
            </a:endParaRPr>
          </a:p>
        </p:txBody>
      </p:sp>
      <p:sp>
        <p:nvSpPr>
          <p:cNvPr id="4" name="Заголовок 3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oundRect">
            <a:avLst/>
          </a:prstGeom>
          <a:ln w="19050" cap="flat" cmpd="sng" algn="ctr">
            <a:solidFill>
              <a:srgbClr val="29166F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   Студенческий клуб УрТИСИ СибГУТИ</a:t>
            </a:r>
            <a:endParaRPr kumimoji="0" lang="ru-RU" sz="36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Arial Black" pitchFamily="34" charset="0"/>
              <a:ea typeface="+mn-ea"/>
              <a:cs typeface="+mn-cs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4638"/>
            <a:ext cx="990374" cy="1143000"/>
          </a:xfrm>
          <a:prstGeom prst="rect">
            <a:avLst/>
          </a:prstGeom>
          <a:noFill/>
        </p:spPr>
      </p:pic>
      <p:pic>
        <p:nvPicPr>
          <p:cNvPr id="1027" name="Picture 3" descr="\\fs01\институт\Кафедра ВМиФ\Кустышева\Месячник КУ 2016\материал\Региональная лига КВН\bujqcyzqhk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06" y="2433652"/>
            <a:ext cx="4497810" cy="2995612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1026" name="Picture 2" descr="\\fs01\институт\Кафедра ВМиФ\Кустышева\Месячник КУ 2016\материал\Региональная лига КВН\_kauynmjyfy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00430" y="3071810"/>
            <a:ext cx="5572164" cy="3711149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65100" prst="coolSlant"/>
          </a:sp3d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Заголовок 3"/>
          <p:cNvGrpSpPr>
            <a:grpSpLocks noGrp="1"/>
          </p:cNvGrpSpPr>
          <p:nvPr>
            <p:ph type="title"/>
          </p:nvPr>
        </p:nvGrpSpPr>
        <p:grpSpPr>
          <a:xfrm>
            <a:off x="457200" y="274638"/>
            <a:ext cx="8205409" cy="1143000"/>
            <a:chOff x="592047" y="-23954"/>
            <a:chExt cx="9622513" cy="1161415"/>
          </a:xfrm>
          <a:solidFill>
            <a:schemeClr val="accent1"/>
          </a:solidFill>
        </p:grpSpPr>
        <p:sp>
          <p:nvSpPr>
            <p:cNvPr id="5" name="Скругленный прямоугольник 4"/>
            <p:cNvSpPr/>
            <p:nvPr/>
          </p:nvSpPr>
          <p:spPr>
            <a:xfrm>
              <a:off x="809830" y="132493"/>
              <a:ext cx="9404730" cy="802832"/>
            </a:xfrm>
            <a:prstGeom prst="roundRect">
              <a:avLst/>
            </a:prstGeom>
            <a:grpFill/>
            <a:ln w="19050">
              <a:solidFill>
                <a:srgbClr val="29166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dirty="0" smtClean="0">
                  <a:latin typeface="Arial Black" pitchFamily="34" charset="0"/>
                </a:rPr>
                <a:t>   Месячник качества учебы</a:t>
              </a:r>
              <a:endParaRPr lang="ru-RU" sz="3600" dirty="0">
                <a:latin typeface="Arial Black" pitchFamily="34" charset="0"/>
              </a:endParaRPr>
            </a:p>
          </p:txBody>
        </p:sp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2047" y="-23954"/>
              <a:ext cx="1161415" cy="1161415"/>
            </a:xfrm>
            <a:prstGeom prst="rect">
              <a:avLst/>
            </a:prstGeom>
            <a:noFill/>
          </p:spPr>
        </p:pic>
      </p:grpSp>
      <p:sp>
        <p:nvSpPr>
          <p:cNvPr id="7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endParaRPr lang="ru-RU" sz="3200" b="1" dirty="0" smtClean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buNone/>
            </a:pP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Посвящённый 86-ой</a:t>
            </a:r>
          </a:p>
          <a:p>
            <a:pPr algn="ctr">
              <a:buNone/>
            </a:pP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годовщине образования учебного заведения</a:t>
            </a:r>
            <a:endParaRPr lang="ru-RU" sz="3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  <a:p>
            <a:pPr>
              <a:buNone/>
            </a:pPr>
            <a:endParaRPr lang="ru-RU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  <a:p>
            <a:pPr algn="ctr">
              <a:buNone/>
            </a:pP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 14.03.2016г. по 09.04.2016г.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4525963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1800" dirty="0" smtClean="0"/>
              <a:t>            </a:t>
            </a:r>
            <a:r>
              <a:rPr lang="ru-RU" sz="1800" dirty="0" smtClean="0">
                <a:latin typeface="Arial Black" pitchFamily="34" charset="0"/>
              </a:rPr>
              <a:t>1 апреля 2016г. Уральский технический институт связи и информатики выбирал Мисс и Мистера УрТИСИ-2016</a:t>
            </a:r>
          </a:p>
        </p:txBody>
      </p:sp>
      <p:sp>
        <p:nvSpPr>
          <p:cNvPr id="4" name="Заголовок 3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oundRect">
            <a:avLst/>
          </a:prstGeom>
          <a:ln w="19050" cap="flat" cmpd="sng" algn="ctr">
            <a:solidFill>
              <a:srgbClr val="29166F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   «Мисс и Мистер УрТИСИ»</a:t>
            </a:r>
            <a:endParaRPr kumimoji="0" lang="ru-RU" sz="36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Arial Black" pitchFamily="34" charset="0"/>
              <a:ea typeface="+mn-ea"/>
              <a:cs typeface="+mn-cs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4638"/>
            <a:ext cx="990374" cy="1143000"/>
          </a:xfrm>
          <a:prstGeom prst="rect">
            <a:avLst/>
          </a:prstGeom>
          <a:noFill/>
        </p:spPr>
      </p:pic>
      <p:pic>
        <p:nvPicPr>
          <p:cNvPr id="9" name="Рисунок 8" descr="img_189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42976" y="2214554"/>
            <a:ext cx="6965170" cy="464344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600200"/>
            <a:ext cx="4714876" cy="4525963"/>
          </a:xfrm>
        </p:spPr>
        <p:txBody>
          <a:bodyPr/>
          <a:lstStyle/>
          <a:p>
            <a:pPr>
              <a:buNone/>
            </a:pPr>
            <a:r>
              <a:rPr lang="ru-RU" sz="2000" dirty="0" smtClean="0">
                <a:latin typeface="Arial" pitchFamily="34" charset="0"/>
                <a:cs typeface="Arial" pitchFamily="34" charset="0"/>
              </a:rPr>
              <a:t>     </a:t>
            </a:r>
            <a:r>
              <a:rPr lang="ru-RU" sz="2000" dirty="0" smtClean="0">
                <a:latin typeface="Arial Black" pitchFamily="34" charset="0"/>
                <a:cs typeface="Arial" pitchFamily="34" charset="0"/>
              </a:rPr>
              <a:t>Звание </a:t>
            </a:r>
          </a:p>
          <a:p>
            <a:pPr>
              <a:buNone/>
            </a:pPr>
            <a:r>
              <a:rPr lang="ru-RU" sz="2000" dirty="0" smtClean="0">
                <a:latin typeface="Arial Black" pitchFamily="34" charset="0"/>
                <a:cs typeface="Arial" pitchFamily="34" charset="0"/>
              </a:rPr>
              <a:t>    </a:t>
            </a: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Arial" pitchFamily="34" charset="0"/>
              </a:rPr>
              <a:t>«Мисс УрТИСИ-2016» </a:t>
            </a:r>
            <a:r>
              <a:rPr lang="ru-RU" sz="2000" dirty="0" smtClean="0">
                <a:latin typeface="Arial Black" pitchFamily="34" charset="0"/>
                <a:cs typeface="Arial" pitchFamily="34" charset="0"/>
              </a:rPr>
              <a:t>завоевала студентка </a:t>
            </a:r>
          </a:p>
          <a:p>
            <a:pPr>
              <a:buNone/>
            </a:pPr>
            <a:r>
              <a:rPr lang="ru-RU" sz="2000" dirty="0" smtClean="0">
                <a:latin typeface="Arial Black" pitchFamily="34" charset="0"/>
                <a:cs typeface="Arial" pitchFamily="34" charset="0"/>
              </a:rPr>
              <a:t>    группы ИТЕ-43б </a:t>
            </a:r>
          </a:p>
          <a:p>
            <a:pPr>
              <a:buNone/>
            </a:pPr>
            <a:r>
              <a:rPr lang="ru-RU" sz="2000" dirty="0" smtClean="0">
                <a:latin typeface="Arial Black" pitchFamily="34" charset="0"/>
                <a:cs typeface="Arial" pitchFamily="34" charset="0"/>
              </a:rPr>
              <a:t>    </a:t>
            </a:r>
            <a:r>
              <a:rPr lang="ru-RU" sz="2000" dirty="0" err="1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Arial" pitchFamily="34" charset="0"/>
              </a:rPr>
              <a:t>Зарипова</a:t>
            </a: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Arial" pitchFamily="34" charset="0"/>
              </a:rPr>
              <a:t> Альбина </a:t>
            </a:r>
          </a:p>
          <a:p>
            <a:pPr>
              <a:buNone/>
            </a:pPr>
            <a:r>
              <a:rPr lang="ru-RU" sz="2000" dirty="0" smtClean="0">
                <a:latin typeface="Arial Black" pitchFamily="34" charset="0"/>
                <a:cs typeface="Arial" pitchFamily="34" charset="0"/>
              </a:rPr>
              <a:t>    А Звание </a:t>
            </a:r>
          </a:p>
          <a:p>
            <a:pPr>
              <a:buNone/>
            </a:pPr>
            <a:r>
              <a:rPr lang="ru-RU" sz="2000" dirty="0" smtClean="0">
                <a:latin typeface="Arial Black" pitchFamily="34" charset="0"/>
                <a:cs typeface="Arial" pitchFamily="34" charset="0"/>
              </a:rPr>
              <a:t>    </a:t>
            </a: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Arial" pitchFamily="34" charset="0"/>
              </a:rPr>
              <a:t>«Мистер УрТИСИ-2016» </a:t>
            </a:r>
            <a:r>
              <a:rPr lang="ru-RU" sz="2000" dirty="0" smtClean="0">
                <a:latin typeface="Arial Black" pitchFamily="34" charset="0"/>
                <a:cs typeface="Arial" pitchFamily="34" charset="0"/>
              </a:rPr>
              <a:t>завоевал студент </a:t>
            </a:r>
          </a:p>
          <a:p>
            <a:pPr>
              <a:buNone/>
            </a:pPr>
            <a:r>
              <a:rPr lang="ru-RU" sz="2000" dirty="0" smtClean="0">
                <a:latin typeface="Arial Black" pitchFamily="34" charset="0"/>
                <a:cs typeface="Arial" pitchFamily="34" charset="0"/>
              </a:rPr>
              <a:t>    группы ИТЕ-51б </a:t>
            </a:r>
          </a:p>
          <a:p>
            <a:pPr>
              <a:buNone/>
            </a:pPr>
            <a:r>
              <a:rPr lang="ru-RU" sz="2000" dirty="0" smtClean="0">
                <a:latin typeface="Arial Black" pitchFamily="34" charset="0"/>
                <a:cs typeface="Arial" pitchFamily="34" charset="0"/>
              </a:rPr>
              <a:t>    </a:t>
            </a:r>
            <a:r>
              <a:rPr lang="ru-RU" sz="2000" dirty="0" err="1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Arial" pitchFamily="34" charset="0"/>
              </a:rPr>
              <a:t>Кузлякин</a:t>
            </a: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Arial" pitchFamily="34" charset="0"/>
              </a:rPr>
              <a:t> Михаил</a:t>
            </a:r>
          </a:p>
          <a:p>
            <a:endParaRPr lang="ru-RU" dirty="0"/>
          </a:p>
        </p:txBody>
      </p:sp>
      <p:pic>
        <p:nvPicPr>
          <p:cNvPr id="6" name="Рисунок 5" descr="img_1900.jpg"/>
          <p:cNvPicPr>
            <a:picLocks noChangeAspect="1"/>
          </p:cNvPicPr>
          <p:nvPr/>
        </p:nvPicPr>
        <p:blipFill>
          <a:blip r:embed="rId2" cstate="print"/>
          <a:srcRect l="12500" t="13103" r="4687" b="9374"/>
          <a:stretch>
            <a:fillRect/>
          </a:stretch>
        </p:blipFill>
        <p:spPr>
          <a:xfrm>
            <a:off x="4929190" y="1428736"/>
            <a:ext cx="3786214" cy="531651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sp>
        <p:nvSpPr>
          <p:cNvPr id="7" name="Заголовок 3"/>
          <p:cNvSpPr txBox="1">
            <a:spLocks/>
          </p:cNvSpPr>
          <p:nvPr/>
        </p:nvSpPr>
        <p:spPr>
          <a:xfrm>
            <a:off x="557242" y="142852"/>
            <a:ext cx="8229600" cy="1143000"/>
          </a:xfrm>
          <a:prstGeom prst="roundRect">
            <a:avLst/>
          </a:prstGeom>
          <a:ln w="19050" cap="flat" cmpd="sng" algn="ctr">
            <a:solidFill>
              <a:srgbClr val="29166F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   «Мисс и Мистер УрТИСИ»</a:t>
            </a:r>
            <a:endParaRPr kumimoji="0" lang="ru-RU" sz="36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Arial Black" pitchFamily="34" charset="0"/>
              <a:ea typeface="+mn-ea"/>
              <a:cs typeface="+mn-cs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4638"/>
            <a:ext cx="990374" cy="1143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Заголовок 3"/>
          <p:cNvSpPr txBox="1">
            <a:spLocks/>
          </p:cNvSpPr>
          <p:nvPr/>
        </p:nvSpPr>
        <p:spPr>
          <a:xfrm>
            <a:off x="500034" y="214290"/>
            <a:ext cx="8229600" cy="1143000"/>
          </a:xfrm>
          <a:prstGeom prst="roundRect">
            <a:avLst/>
          </a:prstGeom>
          <a:ln w="19050" cap="flat" cmpd="sng" algn="ctr">
            <a:solidFill>
              <a:srgbClr val="29166F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3200" dirty="0" smtClean="0">
                <a:latin typeface="Arial Black" pitchFamily="34" charset="0"/>
              </a:rPr>
              <a:t>      «Екатеринбургские родники»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Arial Black" pitchFamily="34" charset="0"/>
              <a:ea typeface="+mn-ea"/>
              <a:cs typeface="+mn-cs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4638"/>
            <a:ext cx="990374" cy="1143000"/>
          </a:xfrm>
          <a:prstGeom prst="rect">
            <a:avLst/>
          </a:prstGeom>
          <a:noFill/>
        </p:spPr>
      </p:pic>
      <p:pic>
        <p:nvPicPr>
          <p:cNvPr id="7" name="Рисунок 6" descr="yyu npq!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00492" y="3428995"/>
            <a:ext cx="5143508" cy="342900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6" name="Содержимое 5" descr="olqj nlinq wisv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35727" y="1428736"/>
            <a:ext cx="5822157" cy="3881438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185858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ru-RU" sz="2800" dirty="0" smtClean="0">
                <a:latin typeface="Cambria" pitchFamily="18" charset="0"/>
              </a:rPr>
              <a:t>Студенты УрТИСИ второй раз принимают участие в данном проекте</a:t>
            </a:r>
          </a:p>
        </p:txBody>
      </p:sp>
      <p:sp>
        <p:nvSpPr>
          <p:cNvPr id="4" name="Заголовок 3"/>
          <p:cNvSpPr txBox="1">
            <a:spLocks/>
          </p:cNvSpPr>
          <p:nvPr/>
        </p:nvSpPr>
        <p:spPr>
          <a:xfrm>
            <a:off x="500034" y="214290"/>
            <a:ext cx="8229600" cy="1143000"/>
          </a:xfrm>
          <a:prstGeom prst="roundRect">
            <a:avLst/>
          </a:prstGeom>
          <a:ln w="19050" cap="flat" cmpd="sng" algn="ctr">
            <a:solidFill>
              <a:srgbClr val="29166F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kumimoji="0" lang="ru-RU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  </a:t>
            </a:r>
            <a:r>
              <a:rPr lang="ru-RU" sz="3600" dirty="0" smtClean="0">
                <a:latin typeface="Arial Black" pitchFamily="34" charset="0"/>
              </a:rPr>
              <a:t>«День традиции»</a:t>
            </a:r>
            <a:endParaRPr kumimoji="0" lang="ru-RU" sz="36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Arial Black" pitchFamily="34" charset="0"/>
              <a:ea typeface="+mn-ea"/>
              <a:cs typeface="+mn-cs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4638"/>
            <a:ext cx="990374" cy="1143000"/>
          </a:xfrm>
          <a:prstGeom prst="rect">
            <a:avLst/>
          </a:prstGeom>
          <a:noFill/>
        </p:spPr>
      </p:pic>
      <p:pic>
        <p:nvPicPr>
          <p:cNvPr id="6" name="Рисунок 5" descr="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596" y="2786058"/>
            <a:ext cx="4794497" cy="35719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01600" prst="riblet"/>
          </a:sp3d>
        </p:spPr>
      </p:pic>
      <p:pic>
        <p:nvPicPr>
          <p:cNvPr id="7" name="Рисунок 6" descr="1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57818" y="2143116"/>
            <a:ext cx="3145347" cy="422194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01600" prst="riblet"/>
          </a:sp3d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14324" y="1571613"/>
            <a:ext cx="8686832" cy="5072097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dirty="0" smtClean="0">
                <a:latin typeface="Arial Black" pitchFamily="34" charset="0"/>
              </a:rPr>
              <a:t>   </a:t>
            </a:r>
            <a:r>
              <a:rPr lang="ru-RU" sz="2400" dirty="0" smtClean="0">
                <a:latin typeface="Arial Black" pitchFamily="34" charset="0"/>
              </a:rPr>
              <a:t>Победа сборной команды УрТИСИ в спартакиаде </a:t>
            </a:r>
            <a:r>
              <a:rPr lang="ru-RU" sz="2400" dirty="0" err="1" smtClean="0">
                <a:latin typeface="Arial Black" pitchFamily="34" charset="0"/>
              </a:rPr>
              <a:t>Верх-Исетского</a:t>
            </a:r>
            <a:r>
              <a:rPr lang="ru-RU" sz="2400" dirty="0" smtClean="0">
                <a:latin typeface="Arial Black" pitchFamily="34" charset="0"/>
              </a:rPr>
              <a:t> района!</a:t>
            </a:r>
          </a:p>
          <a:p>
            <a:endParaRPr lang="ru-RU" dirty="0"/>
          </a:p>
        </p:txBody>
      </p:sp>
      <p:sp>
        <p:nvSpPr>
          <p:cNvPr id="4" name="Заголовок 3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oundRect">
            <a:avLst/>
          </a:prstGeom>
          <a:ln w="19050" cap="flat" cmpd="sng" algn="ctr">
            <a:solidFill>
              <a:srgbClr val="29166F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   Спортивные достижения</a:t>
            </a:r>
            <a:endParaRPr kumimoji="0" lang="ru-RU" sz="36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Arial Black" pitchFamily="34" charset="0"/>
              <a:ea typeface="+mn-ea"/>
              <a:cs typeface="+mn-cs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4638"/>
            <a:ext cx="990374" cy="1143000"/>
          </a:xfrm>
          <a:prstGeom prst="rect">
            <a:avLst/>
          </a:prstGeom>
          <a:noFill/>
        </p:spPr>
      </p:pic>
      <p:pic>
        <p:nvPicPr>
          <p:cNvPr id="6" name="Рисунок 5" descr="201 q djqatdj ex tiaxhskuhi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2844" y="2714620"/>
            <a:ext cx="5786478" cy="375763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sp>
        <p:nvSpPr>
          <p:cNvPr id="7" name="Прямоугольник 6"/>
          <p:cNvSpPr/>
          <p:nvPr/>
        </p:nvSpPr>
        <p:spPr>
          <a:xfrm>
            <a:off x="6000760" y="2693158"/>
            <a:ext cx="3143240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i="1" dirty="0" smtClean="0"/>
              <a:t>Студенты 1-ого и 4-ого курса:</a:t>
            </a:r>
          </a:p>
          <a:p>
            <a:r>
              <a:rPr lang="ru-RU" sz="2000" i="1" dirty="0" smtClean="0"/>
              <a:t>Бычин Сергей, </a:t>
            </a:r>
            <a:r>
              <a:rPr lang="ru-RU" sz="2000" i="1" dirty="0" err="1" smtClean="0"/>
              <a:t>Барбье</a:t>
            </a:r>
            <a:r>
              <a:rPr lang="ru-RU" sz="2000" i="1" dirty="0" smtClean="0"/>
              <a:t> Эдуард, Караваева Виктория в настольном теннисе, заняли </a:t>
            </a:r>
            <a:r>
              <a:rPr lang="ru-RU" sz="2000" b="1" i="1" dirty="0" smtClean="0"/>
              <a:t>1 место! </a:t>
            </a:r>
            <a:endParaRPr lang="ru-RU" sz="2000" i="1" dirty="0" smtClean="0"/>
          </a:p>
          <a:p>
            <a:r>
              <a:rPr lang="ru-RU" sz="2000" i="1" dirty="0" smtClean="0"/>
              <a:t>Студенты 4 курса: </a:t>
            </a:r>
          </a:p>
          <a:p>
            <a:r>
              <a:rPr lang="ru-RU" sz="2000" i="1" dirty="0" err="1" smtClean="0"/>
              <a:t>Охорзина</a:t>
            </a:r>
            <a:r>
              <a:rPr lang="ru-RU" sz="2000" i="1" dirty="0" smtClean="0"/>
              <a:t> Ольга, </a:t>
            </a:r>
            <a:r>
              <a:rPr lang="ru-RU" sz="2000" i="1" dirty="0" err="1" smtClean="0"/>
              <a:t>Каргаполова</a:t>
            </a:r>
            <a:r>
              <a:rPr lang="ru-RU" sz="2000" i="1" dirty="0" smtClean="0"/>
              <a:t> Ольга, Дворников Юрий, </a:t>
            </a:r>
            <a:r>
              <a:rPr lang="ru-RU" sz="2000" i="1" dirty="0" err="1" smtClean="0"/>
              <a:t>Чухарев</a:t>
            </a:r>
            <a:r>
              <a:rPr lang="ru-RU" sz="2000" i="1" dirty="0" smtClean="0"/>
              <a:t> Александр в </a:t>
            </a:r>
            <a:r>
              <a:rPr lang="ru-RU" sz="2000" i="1" dirty="0" err="1" smtClean="0"/>
              <a:t>дартсе</a:t>
            </a:r>
            <a:r>
              <a:rPr lang="ru-RU" sz="2000" i="1" dirty="0" smtClean="0"/>
              <a:t> заняли </a:t>
            </a:r>
            <a:r>
              <a:rPr lang="ru-RU" sz="2000" b="1" i="1" dirty="0" smtClean="0"/>
              <a:t>2 место!</a:t>
            </a:r>
          </a:p>
          <a:p>
            <a:r>
              <a:rPr lang="ru-RU" sz="2000" dirty="0" smtClean="0"/>
              <a:t> </a:t>
            </a:r>
            <a:endParaRPr lang="ru-RU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Заголовок 3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oundRect">
            <a:avLst/>
          </a:prstGeom>
          <a:ln w="19050" cap="flat" cmpd="sng" algn="ctr">
            <a:solidFill>
              <a:srgbClr val="29166F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   «Образование от А до Я. Карьера – 2016»</a:t>
            </a:r>
            <a:endParaRPr kumimoji="0" lang="ru-RU" sz="36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Arial Black" pitchFamily="34" charset="0"/>
              <a:ea typeface="+mn-ea"/>
              <a:cs typeface="+mn-cs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4638"/>
            <a:ext cx="990374" cy="1143000"/>
          </a:xfrm>
          <a:prstGeom prst="rect">
            <a:avLst/>
          </a:prstGeom>
          <a:noFill/>
        </p:spPr>
      </p:pic>
      <p:pic>
        <p:nvPicPr>
          <p:cNvPr id="8" name="Рисунок 7" descr="DSC0557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29190" y="1643050"/>
            <a:ext cx="3650444" cy="486725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convex"/>
          </a:sp3d>
        </p:spPr>
      </p:pic>
      <p:pic>
        <p:nvPicPr>
          <p:cNvPr id="9" name="Рисунок 8" descr="DSC0558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2910" y="1571612"/>
            <a:ext cx="3924242" cy="294318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convex"/>
          </a:sp3d>
        </p:spPr>
      </p:pic>
      <p:pic>
        <p:nvPicPr>
          <p:cNvPr id="7" name="Содержимое 6" descr="DSC05561.JPG"/>
          <p:cNvPicPr>
            <a:picLocks noGrp="1" noChangeAspect="1"/>
          </p:cNvPicPr>
          <p:nvPr>
            <p:ph idx="1"/>
          </p:nvPr>
        </p:nvPicPr>
        <p:blipFill>
          <a:blip r:embed="rId5" cstate="print"/>
          <a:stretch>
            <a:fillRect/>
          </a:stretch>
        </p:blipFill>
        <p:spPr>
          <a:xfrm>
            <a:off x="928662" y="4071942"/>
            <a:ext cx="3500966" cy="2625725"/>
          </a:xfrm>
          <a:scene3d>
            <a:camera prst="orthographicFront"/>
            <a:lightRig rig="threePt" dir="t"/>
          </a:scene3d>
          <a:sp3d>
            <a:bevelT prst="convex"/>
          </a:sp3d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643050"/>
            <a:ext cx="9072594" cy="5072098"/>
          </a:xfrm>
        </p:spPr>
        <p:txBody>
          <a:bodyPr>
            <a:normAutofit fontScale="70000" lnSpcReduction="20000"/>
          </a:bodyPr>
          <a:lstStyle/>
          <a:p>
            <a:pPr algn="ctr">
              <a:buNone/>
            </a:pPr>
            <a:r>
              <a:rPr lang="ru-RU" sz="3400" dirty="0" smtClean="0"/>
              <a:t>«Дороги, которые мы выбираем» (о проблемах наркомании в молодежной среде)</a:t>
            </a:r>
          </a:p>
          <a:p>
            <a:pPr algn="ctr">
              <a:buNone/>
            </a:pPr>
            <a:r>
              <a:rPr lang="ru-RU" sz="3400" dirty="0" smtClean="0"/>
              <a:t>«Связь времён – связь поколений»</a:t>
            </a:r>
          </a:p>
          <a:p>
            <a:pPr algn="ctr">
              <a:buNone/>
            </a:pPr>
            <a:r>
              <a:rPr lang="ru-RU" sz="3400" dirty="0" smtClean="0"/>
              <a:t>«Молодежный экстремизм как угроза современному государству»</a:t>
            </a:r>
          </a:p>
          <a:p>
            <a:pPr algn="ctr">
              <a:buNone/>
            </a:pPr>
            <a:r>
              <a:rPr lang="ru-RU" sz="3400" dirty="0" smtClean="0"/>
              <a:t>«Здоровый образ жизни»</a:t>
            </a:r>
          </a:p>
          <a:p>
            <a:pPr algn="ctr">
              <a:buNone/>
            </a:pPr>
            <a:r>
              <a:rPr lang="ru-RU" sz="3400" dirty="0" smtClean="0"/>
              <a:t>Незаконное хранение и распространение наркотических веществ</a:t>
            </a:r>
          </a:p>
          <a:p>
            <a:pPr algn="ctr">
              <a:buNone/>
            </a:pPr>
            <a:r>
              <a:rPr lang="ru-RU" sz="3400" dirty="0" smtClean="0"/>
              <a:t>16 марта день рождения А. С. Попова</a:t>
            </a:r>
          </a:p>
          <a:p>
            <a:pPr algn="ctr">
              <a:buNone/>
            </a:pPr>
            <a:r>
              <a:rPr lang="ru-RU" sz="3400" dirty="0" smtClean="0"/>
              <a:t>«Что значит быть успешным. Умение общаться - путь к успеху»</a:t>
            </a:r>
          </a:p>
          <a:p>
            <a:pPr algn="ctr">
              <a:buNone/>
            </a:pPr>
            <a:r>
              <a:rPr lang="ru-RU" sz="3400" dirty="0" smtClean="0"/>
              <a:t>«Патриотическое воспитание молодежи: проблемы, пути их решения» </a:t>
            </a:r>
          </a:p>
          <a:p>
            <a:pPr algn="ctr">
              <a:buNone/>
            </a:pPr>
            <a:r>
              <a:rPr lang="ru-RU" sz="3400" dirty="0" smtClean="0"/>
              <a:t>«Великая Отечественная Война»</a:t>
            </a:r>
          </a:p>
          <a:p>
            <a:pPr algn="ctr">
              <a:buNone/>
            </a:pPr>
            <a:r>
              <a:rPr lang="ru-RU" sz="3400" dirty="0" smtClean="0"/>
              <a:t>«День Победы: подвиг уральцев бессмертен!»</a:t>
            </a:r>
          </a:p>
          <a:p>
            <a:pPr algn="ctr">
              <a:buNone/>
            </a:pPr>
            <a:r>
              <a:rPr lang="ru-RU" sz="3400" dirty="0" smtClean="0"/>
              <a:t>«День рождения института»</a:t>
            </a:r>
          </a:p>
          <a:p>
            <a:pPr>
              <a:buNone/>
            </a:pPr>
            <a:endParaRPr lang="ru-RU" dirty="0"/>
          </a:p>
        </p:txBody>
      </p:sp>
      <p:sp>
        <p:nvSpPr>
          <p:cNvPr id="4" name="Заголовок 3"/>
          <p:cNvSpPr txBox="1">
            <a:spLocks/>
          </p:cNvSpPr>
          <p:nvPr/>
        </p:nvSpPr>
        <p:spPr>
          <a:xfrm>
            <a:off x="500034" y="214290"/>
            <a:ext cx="8229600" cy="1143000"/>
          </a:xfrm>
          <a:prstGeom prst="roundRect">
            <a:avLst/>
          </a:prstGeom>
          <a:ln w="19050" cap="flat" cmpd="sng" algn="ctr">
            <a:solidFill>
              <a:srgbClr val="29166F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  Тематика часов куратора</a:t>
            </a:r>
            <a:endParaRPr kumimoji="0" lang="ru-RU" sz="36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Arial Black" pitchFamily="34" charset="0"/>
              <a:ea typeface="+mn-ea"/>
              <a:cs typeface="+mn-cs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4638"/>
            <a:ext cx="990374" cy="1143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Содержимое 5" descr="g8dLDxd5sQQ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13925" r="47878"/>
          <a:stretch>
            <a:fillRect/>
          </a:stretch>
        </p:blipFill>
        <p:spPr>
          <a:xfrm>
            <a:off x="500034" y="1643050"/>
            <a:ext cx="2786082" cy="4903127"/>
          </a:xfrm>
          <a:scene3d>
            <a:camera prst="orthographicFront"/>
            <a:lightRig rig="threePt" dir="t"/>
          </a:scene3d>
          <a:sp3d>
            <a:bevelT w="101600" prst="riblet"/>
          </a:sp3d>
        </p:spPr>
      </p:pic>
      <p:sp>
        <p:nvSpPr>
          <p:cNvPr id="4" name="Заголовок 3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oundRect">
            <a:avLst/>
          </a:prstGeom>
          <a:ln w="19050" cap="flat" cmpd="sng" algn="ctr">
            <a:solidFill>
              <a:srgbClr val="29166F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   Лучшие студенты 1 курса</a:t>
            </a:r>
            <a:endParaRPr kumimoji="0" lang="ru-RU" sz="36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Arial Black" pitchFamily="34" charset="0"/>
              <a:ea typeface="+mn-ea"/>
              <a:cs typeface="+mn-cs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4638"/>
            <a:ext cx="990374" cy="11430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3357554" y="1571612"/>
            <a:ext cx="31432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Петухова И. </a:t>
            </a:r>
          </a:p>
          <a:p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гр.ИТЕ-51б</a:t>
            </a:r>
          </a:p>
          <a:p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Колосова А</a:t>
            </a:r>
          </a:p>
          <a:p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гр. ИТЕ-53б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Рисунок 7" descr="IMG_487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14744" y="3071810"/>
            <a:ext cx="5252745" cy="350046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01600" prst="riblet"/>
          </a:sp3d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Содержимое 5" descr="IMG_485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8789" r="17968"/>
          <a:stretch>
            <a:fillRect/>
          </a:stretch>
        </p:blipFill>
        <p:spPr>
          <a:xfrm>
            <a:off x="714348" y="1500174"/>
            <a:ext cx="3786214" cy="3444926"/>
          </a:xfrm>
          <a:scene3d>
            <a:camera prst="orthographicFront"/>
            <a:lightRig rig="threePt" dir="t"/>
          </a:scene3d>
          <a:sp3d>
            <a:bevelT w="101600" prst="riblet"/>
          </a:sp3d>
        </p:spPr>
      </p:pic>
      <p:sp>
        <p:nvSpPr>
          <p:cNvPr id="4" name="Заголовок 3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oundRect">
            <a:avLst/>
          </a:prstGeom>
          <a:ln w="19050" cap="flat" cmpd="sng" algn="ctr">
            <a:solidFill>
              <a:srgbClr val="29166F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   Лучшие студенты 1 курса</a:t>
            </a:r>
            <a:endParaRPr kumimoji="0" lang="ru-RU" sz="36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Arial Black" pitchFamily="34" charset="0"/>
              <a:ea typeface="+mn-ea"/>
              <a:cs typeface="+mn-cs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4638"/>
            <a:ext cx="990374" cy="1143000"/>
          </a:xfrm>
          <a:prstGeom prst="rect">
            <a:avLst/>
          </a:prstGeom>
          <a:noFill/>
        </p:spPr>
      </p:pic>
      <p:pic>
        <p:nvPicPr>
          <p:cNvPr id="7" name="Рисунок 6" descr="IMG_4873.jpg"/>
          <p:cNvPicPr>
            <a:picLocks noChangeAspect="1"/>
          </p:cNvPicPr>
          <p:nvPr/>
        </p:nvPicPr>
        <p:blipFill>
          <a:blip r:embed="rId4" cstate="print"/>
          <a:srcRect l="11719" r="9179"/>
          <a:stretch>
            <a:fillRect/>
          </a:stretch>
        </p:blipFill>
        <p:spPr>
          <a:xfrm>
            <a:off x="4714876" y="3357562"/>
            <a:ext cx="4000528" cy="337029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01600" prst="riblet"/>
          </a:sp3d>
        </p:spPr>
      </p:pic>
      <p:sp>
        <p:nvSpPr>
          <p:cNvPr id="8" name="TextBox 7"/>
          <p:cNvSpPr txBox="1"/>
          <p:nvPr/>
        </p:nvSpPr>
        <p:spPr>
          <a:xfrm>
            <a:off x="4572000" y="1643050"/>
            <a:ext cx="31432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Искорцева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А.</a:t>
            </a:r>
          </a:p>
          <a:p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гр.ИТЕ-55б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428728" y="5429264"/>
            <a:ext cx="31432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Брагин К.</a:t>
            </a:r>
          </a:p>
          <a:p>
            <a:pPr algn="r"/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гр.ИТЕ-53б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Заголовок 3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oundRect">
            <a:avLst/>
          </a:prstGeom>
          <a:ln w="19050" cap="flat" cmpd="sng" algn="ctr">
            <a:solidFill>
              <a:srgbClr val="29166F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   Лучшие студенты 2 курса</a:t>
            </a:r>
            <a:endParaRPr kumimoji="0" lang="ru-RU" sz="36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Arial Black" pitchFamily="34" charset="0"/>
              <a:ea typeface="+mn-ea"/>
              <a:cs typeface="+mn-cs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4638"/>
            <a:ext cx="990374" cy="1143000"/>
          </a:xfrm>
          <a:prstGeom prst="rect">
            <a:avLst/>
          </a:prstGeom>
          <a:noFill/>
        </p:spPr>
      </p:pic>
      <p:pic>
        <p:nvPicPr>
          <p:cNvPr id="6" name="Рисунок 5" descr="IMG_288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282" y="2500306"/>
            <a:ext cx="2714644" cy="407196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pic>
        <p:nvPicPr>
          <p:cNvPr id="7" name="Рисунок 6" descr="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43636" y="2500306"/>
            <a:ext cx="2678808" cy="407196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pic>
        <p:nvPicPr>
          <p:cNvPr id="8" name="Рисунок 7" descr="2л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030884" y="1643050"/>
            <a:ext cx="2969876" cy="407196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01600" prst="riblet"/>
          </a:sp3d>
        </p:spPr>
      </p:pic>
      <p:sp>
        <p:nvSpPr>
          <p:cNvPr id="9" name="TextBox 8"/>
          <p:cNvSpPr txBox="1"/>
          <p:nvPr/>
        </p:nvSpPr>
        <p:spPr>
          <a:xfrm>
            <a:off x="571472" y="1643050"/>
            <a:ext cx="31432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Кочешова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О.</a:t>
            </a:r>
          </a:p>
          <a:p>
            <a:r>
              <a:rPr lang="ru-RU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Синчиков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В.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714744" y="5786454"/>
            <a:ext cx="27146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Немирова А.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000760" y="1669309"/>
            <a:ext cx="27146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Черемных М.</a:t>
            </a:r>
          </a:p>
          <a:p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Черемных И.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472518" cy="4900634"/>
          </a:xfrm>
        </p:spPr>
        <p:txBody>
          <a:bodyPr>
            <a:normAutofit fontScale="92500" lnSpcReduction="10000"/>
          </a:bodyPr>
          <a:lstStyle/>
          <a:p>
            <a:pPr algn="ctr">
              <a:buNone/>
            </a:pP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Председатель комиссии:</a:t>
            </a:r>
          </a:p>
          <a:p>
            <a:pPr algn="ctr">
              <a:buNone/>
            </a:pPr>
            <a:r>
              <a:rPr lang="ru-RU" sz="2000" dirty="0" smtClean="0">
                <a:latin typeface="Arial" pitchFamily="34" charset="0"/>
                <a:cs typeface="Arial" pitchFamily="34" charset="0"/>
              </a:rPr>
              <a:t>Кустышева К.В. – мастер ПО, куратор групп ИТЕ-53б, ВЕ-51б</a:t>
            </a:r>
          </a:p>
          <a:p>
            <a:pPr algn="ctr">
              <a:buNone/>
            </a:pP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Члены комиссии:</a:t>
            </a:r>
          </a:p>
          <a:p>
            <a:pPr algn="ctr">
              <a:buNone/>
            </a:pP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Шатоха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Г.Н. - ст.методист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ФИИиУ</a:t>
            </a:r>
            <a:endParaRPr lang="ru-RU" sz="2000" dirty="0" smtClean="0">
              <a:latin typeface="Arial" pitchFamily="34" charset="0"/>
              <a:cs typeface="Arial" pitchFamily="34" charset="0"/>
            </a:endParaRPr>
          </a:p>
          <a:p>
            <a:pPr algn="ctr">
              <a:buNone/>
            </a:pPr>
            <a:r>
              <a:rPr lang="ru-RU" sz="2000" dirty="0" smtClean="0">
                <a:latin typeface="Arial" pitchFamily="34" charset="0"/>
                <a:cs typeface="Arial" pitchFamily="34" charset="0"/>
              </a:rPr>
              <a:t> Толкачева В.В. - ст.методист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ФИИиУ</a:t>
            </a:r>
            <a:endParaRPr lang="ru-RU" sz="2000" dirty="0" smtClean="0">
              <a:latin typeface="Arial" pitchFamily="34" charset="0"/>
              <a:cs typeface="Arial" pitchFamily="34" charset="0"/>
            </a:endParaRPr>
          </a:p>
          <a:p>
            <a:pPr algn="ctr">
              <a:buNone/>
            </a:pPr>
            <a:r>
              <a:rPr lang="ru-RU" sz="2000" dirty="0" smtClean="0">
                <a:latin typeface="Arial" pitchFamily="34" charset="0"/>
                <a:cs typeface="Arial" pitchFamily="34" charset="0"/>
              </a:rPr>
              <a:t>Шумилова О.А. - методист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ФИИиУ</a:t>
            </a:r>
            <a:endParaRPr lang="ru-RU" sz="2000" dirty="0" smtClean="0">
              <a:latin typeface="Arial" pitchFamily="34" charset="0"/>
              <a:cs typeface="Arial" pitchFamily="34" charset="0"/>
            </a:endParaRPr>
          </a:p>
          <a:p>
            <a:pPr algn="ctr">
              <a:buNone/>
            </a:pPr>
            <a:r>
              <a:rPr lang="ru-RU" sz="2000" dirty="0" smtClean="0">
                <a:latin typeface="Arial" pitchFamily="34" charset="0"/>
                <a:cs typeface="Arial" pitchFamily="34" charset="0"/>
              </a:rPr>
              <a:t>Ткач С.В. - куратор группы ПЕ-51б</a:t>
            </a:r>
          </a:p>
          <a:p>
            <a:pPr algn="ctr">
              <a:buNone/>
            </a:pPr>
            <a:r>
              <a:rPr lang="ru-RU" sz="2000" dirty="0" smtClean="0">
                <a:latin typeface="Arial" pitchFamily="34" charset="0"/>
                <a:cs typeface="Arial" pitchFamily="34" charset="0"/>
              </a:rPr>
              <a:t>Шадрин А.А. - куратор группы 521</a:t>
            </a:r>
          </a:p>
          <a:p>
            <a:pPr algn="ctr">
              <a:buNone/>
            </a:pPr>
            <a:r>
              <a:rPr lang="ru-RU" sz="2000" dirty="0" smtClean="0">
                <a:latin typeface="Arial" pitchFamily="34" charset="0"/>
                <a:cs typeface="Arial" pitchFamily="34" charset="0"/>
              </a:rPr>
              <a:t>Немирова А.А. - представитель студенческого профсоюза</a:t>
            </a:r>
          </a:p>
          <a:p>
            <a:pPr algn="ctr">
              <a:buNone/>
            </a:pPr>
            <a:r>
              <a:rPr lang="ru-RU" sz="2000" dirty="0" smtClean="0">
                <a:latin typeface="Arial" pitchFamily="34" charset="0"/>
                <a:cs typeface="Arial" pitchFamily="34" charset="0"/>
              </a:rPr>
              <a:t> Калугина Е.В. - староста группы ИТЕ-44б</a:t>
            </a:r>
          </a:p>
          <a:p>
            <a:pPr algn="ctr">
              <a:buNone/>
            </a:pPr>
            <a:r>
              <a:rPr lang="ru-RU" sz="2000" dirty="0" smtClean="0">
                <a:latin typeface="Arial" pitchFamily="34" charset="0"/>
                <a:cs typeface="Arial" pitchFamily="34" charset="0"/>
              </a:rPr>
              <a:t> Самитина А.А. - зам.старосты группы РЕ-31б</a:t>
            </a:r>
          </a:p>
          <a:p>
            <a:pPr algn="ctr">
              <a:buNone/>
            </a:pPr>
            <a:r>
              <a:rPr lang="ru-RU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Зяблова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Ю.О. - староста группы МЕ-31б</a:t>
            </a:r>
          </a:p>
          <a:p>
            <a:pPr algn="ctr">
              <a:buNone/>
            </a:pPr>
            <a:r>
              <a:rPr lang="ru-RU" sz="2000" dirty="0" smtClean="0">
                <a:latin typeface="Arial" pitchFamily="34" charset="0"/>
                <a:cs typeface="Arial" pitchFamily="34" charset="0"/>
              </a:rPr>
              <a:t> Караваева В.Р. - староста группы АЕ-21б</a:t>
            </a:r>
          </a:p>
          <a:p>
            <a:pPr algn="ctr">
              <a:buNone/>
            </a:pPr>
            <a:r>
              <a:rPr lang="ru-RU" sz="2000" dirty="0" smtClean="0">
                <a:latin typeface="Arial" pitchFamily="34" charset="0"/>
                <a:cs typeface="Arial" pitchFamily="34" charset="0"/>
              </a:rPr>
              <a:t> Метревели Е.В. - староста группы ПЕ-51б</a:t>
            </a:r>
          </a:p>
          <a:p>
            <a:pPr algn="ctr">
              <a:buNone/>
            </a:pPr>
            <a:r>
              <a:rPr lang="ru-RU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Бурина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Т.А. - студентка группы ЭЕ-42б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prstGeom prst="roundRect">
            <a:avLst/>
          </a:prstGeom>
          <a:solidFill>
            <a:schemeClr val="accent1"/>
          </a:solidFill>
          <a:ln w="19050">
            <a:solidFill>
              <a:srgbClr val="29166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>
                <a:latin typeface="Arial Black" pitchFamily="34" charset="0"/>
              </a:rPr>
              <a:t>   Состав комиссии:</a:t>
            </a:r>
            <a:endParaRPr lang="ru-RU" sz="3600" dirty="0">
              <a:latin typeface="Arial Black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4638"/>
            <a:ext cx="990374" cy="1143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Заголовок 3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oundRect">
            <a:avLst/>
          </a:prstGeom>
          <a:ln w="19050" cap="flat" cmpd="sng" algn="ctr">
            <a:solidFill>
              <a:srgbClr val="29166F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   Лучшие студенты 3 курса</a:t>
            </a:r>
            <a:endParaRPr kumimoji="0" lang="ru-RU" sz="36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Arial Black" pitchFamily="34" charset="0"/>
              <a:ea typeface="+mn-ea"/>
              <a:cs typeface="+mn-cs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4638"/>
            <a:ext cx="990374" cy="1143000"/>
          </a:xfrm>
          <a:prstGeom prst="rect">
            <a:avLst/>
          </a:prstGeom>
          <a:noFill/>
        </p:spPr>
      </p:pic>
      <p:pic>
        <p:nvPicPr>
          <p:cNvPr id="6" name="Рисунок 5" descr="IMG_289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5720" y="2357430"/>
            <a:ext cx="3530316" cy="428628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7" name="Рисунок 6" descr="IMG_286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29058" y="1571612"/>
            <a:ext cx="5000628" cy="361950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8" name="TextBox 7"/>
          <p:cNvSpPr txBox="1"/>
          <p:nvPr/>
        </p:nvSpPr>
        <p:spPr>
          <a:xfrm>
            <a:off x="71438" y="1454995"/>
            <a:ext cx="40004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Камалова И.  Батраков М.</a:t>
            </a:r>
          </a:p>
          <a:p>
            <a:pPr algn="ctr"/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ЭЕ-32б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86314" y="5429264"/>
            <a:ext cx="38576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Блинков Е. </a:t>
            </a:r>
            <a:r>
              <a:rPr lang="ru-RU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Зенкова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Т.</a:t>
            </a:r>
          </a:p>
          <a:p>
            <a:pPr algn="ctr"/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ВЕ-31б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5654614" y="1672311"/>
            <a:ext cx="34893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Демидов Д., ИТ-31б</a:t>
            </a:r>
          </a:p>
        </p:txBody>
      </p:sp>
      <p:pic>
        <p:nvPicPr>
          <p:cNvPr id="5" name="Содержимое 4" descr="IMG_287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572132" y="2214554"/>
            <a:ext cx="3096491" cy="421455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6" name="Заголовок 3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oundRect">
            <a:avLst/>
          </a:prstGeom>
          <a:ln w="19050" cap="flat" cmpd="sng" algn="ctr">
            <a:solidFill>
              <a:srgbClr val="29166F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   Лучшие студенты 3 курса</a:t>
            </a:r>
            <a:endParaRPr kumimoji="0" lang="ru-RU" sz="36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Arial Black" pitchFamily="34" charset="0"/>
              <a:ea typeface="+mn-ea"/>
              <a:cs typeface="+mn-cs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4638"/>
            <a:ext cx="990374" cy="1143000"/>
          </a:xfrm>
          <a:prstGeom prst="rect">
            <a:avLst/>
          </a:prstGeom>
          <a:noFill/>
        </p:spPr>
      </p:pic>
      <p:pic>
        <p:nvPicPr>
          <p:cNvPr id="8" name="Рисунок 7" descr="IMG_287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3293" y="2071678"/>
            <a:ext cx="4855706" cy="278608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9" name="TextBox 8"/>
          <p:cNvSpPr txBox="1"/>
          <p:nvPr/>
        </p:nvSpPr>
        <p:spPr>
          <a:xfrm>
            <a:off x="714317" y="5000636"/>
            <a:ext cx="42862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Фатыкова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А., Самитина А. </a:t>
            </a:r>
          </a:p>
          <a:p>
            <a:pPr algn="ctr"/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ИТЕ-31б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 descr="IMG_288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1406" y="1643050"/>
            <a:ext cx="4857784" cy="323852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01600" prst="riblet"/>
          </a:sp3d>
        </p:spPr>
      </p:pic>
      <p:sp>
        <p:nvSpPr>
          <p:cNvPr id="7" name="TextBox 6"/>
          <p:cNvSpPr txBox="1"/>
          <p:nvPr/>
        </p:nvSpPr>
        <p:spPr>
          <a:xfrm>
            <a:off x="285720" y="4929198"/>
            <a:ext cx="32861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Черных С., </a:t>
            </a:r>
          </a:p>
          <a:p>
            <a:pPr algn="ctr"/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Колодкина К., </a:t>
            </a:r>
            <a:r>
              <a:rPr lang="ru-RU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Сысоенко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Н., ПЕ-22б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Рисунок 7" descr="IMG_289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93340" y="3500439"/>
            <a:ext cx="4822064" cy="321471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sp>
        <p:nvSpPr>
          <p:cNvPr id="9" name="TextBox 8"/>
          <p:cNvSpPr txBox="1"/>
          <p:nvPr/>
        </p:nvSpPr>
        <p:spPr>
          <a:xfrm>
            <a:off x="4929190" y="2357430"/>
            <a:ext cx="407196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Виль</a:t>
            </a: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А., </a:t>
            </a:r>
            <a:r>
              <a:rPr lang="ru-RU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Ковина</a:t>
            </a: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Е., </a:t>
            </a:r>
            <a:r>
              <a:rPr lang="ru-RU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Фирзина</a:t>
            </a: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Г. ВЕ-21б</a:t>
            </a: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Заголовок 3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oundRect">
            <a:avLst/>
          </a:prstGeom>
          <a:ln w="19050" cap="flat" cmpd="sng" algn="ctr">
            <a:solidFill>
              <a:srgbClr val="29166F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   Лучшие студенты 4 курса</a:t>
            </a:r>
            <a:endParaRPr kumimoji="0" lang="ru-RU" sz="36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Arial Black" pitchFamily="34" charset="0"/>
              <a:ea typeface="+mn-ea"/>
              <a:cs typeface="+mn-cs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4638"/>
            <a:ext cx="990374" cy="1143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Заголовок 3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oundRect">
            <a:avLst/>
          </a:prstGeom>
          <a:ln w="19050" cap="flat" cmpd="sng" algn="ctr">
            <a:solidFill>
              <a:srgbClr val="29166F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   Лучшие студенты 4 курса</a:t>
            </a:r>
            <a:endParaRPr kumimoji="0" lang="ru-RU" sz="36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Arial Black" pitchFamily="34" charset="0"/>
              <a:ea typeface="+mn-ea"/>
              <a:cs typeface="+mn-cs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4638"/>
            <a:ext cx="990374" cy="1143000"/>
          </a:xfrm>
          <a:prstGeom prst="rect">
            <a:avLst/>
          </a:prstGeom>
          <a:noFill/>
        </p:spPr>
      </p:pic>
      <p:pic>
        <p:nvPicPr>
          <p:cNvPr id="6" name="Рисунок 5" descr="IMG_289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57686" y="1500174"/>
            <a:ext cx="4679157" cy="311943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sp>
        <p:nvSpPr>
          <p:cNvPr id="7" name="TextBox 6"/>
          <p:cNvSpPr txBox="1"/>
          <p:nvPr/>
        </p:nvSpPr>
        <p:spPr>
          <a:xfrm>
            <a:off x="5429256" y="4643446"/>
            <a:ext cx="335758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Колесников А.</a:t>
            </a:r>
          </a:p>
          <a:p>
            <a:pPr algn="r"/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Караваева В.</a:t>
            </a:r>
          </a:p>
          <a:p>
            <a:pPr algn="r"/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АЕ-21б</a:t>
            </a: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Рисунок 7" descr="IMG_288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4282" y="3500438"/>
            <a:ext cx="4695473" cy="314325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sp>
        <p:nvSpPr>
          <p:cNvPr id="9" name="TextBox 8"/>
          <p:cNvSpPr txBox="1"/>
          <p:nvPr/>
        </p:nvSpPr>
        <p:spPr>
          <a:xfrm>
            <a:off x="428596" y="1928802"/>
            <a:ext cx="414340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Фан П., </a:t>
            </a:r>
            <a:r>
              <a:rPr lang="ru-RU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Ротанов</a:t>
            </a: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В.,</a:t>
            </a:r>
          </a:p>
          <a:p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Ежов Д., Чащин В.</a:t>
            </a:r>
          </a:p>
          <a:p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ИТ-21б</a:t>
            </a: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Результаты </a:t>
            </a:r>
          </a:p>
          <a:p>
            <a:pPr algn="ctr">
              <a:buNone/>
            </a:pP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«Месячника качества учебы»:</a:t>
            </a:r>
          </a:p>
          <a:p>
            <a:pPr marL="514350" indent="-514350" algn="ctr">
              <a:buAutoNum type="arabicParenR"/>
            </a:pP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 Black" pitchFamily="34" charset="0"/>
              </a:rPr>
              <a:t>Группа 481</a:t>
            </a:r>
          </a:p>
          <a:p>
            <a:pPr marL="514350" indent="-514350" algn="ctr">
              <a:buAutoNum type="arabicParenR"/>
            </a:pP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 Black" pitchFamily="34" charset="0"/>
              </a:rPr>
              <a:t>Группа 421</a:t>
            </a:r>
          </a:p>
          <a:p>
            <a:pPr marL="514350" indent="-514350" algn="ctr">
              <a:buAutoNum type="arabicParenR"/>
            </a:pP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 Black" pitchFamily="34" charset="0"/>
              </a:rPr>
              <a:t>Группа 561</a:t>
            </a:r>
          </a:p>
          <a:p>
            <a:pPr marL="514350" indent="-514350" algn="ctr">
              <a:buAutoNum type="arabicParenR"/>
            </a:pP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 Black" pitchFamily="34" charset="0"/>
              </a:rPr>
              <a:t>Группа 581</a:t>
            </a:r>
            <a:endParaRPr lang="ru-RU" dirty="0">
              <a:solidFill>
                <a:schemeClr val="tx1">
                  <a:lumMod val="85000"/>
                  <a:lumOff val="15000"/>
                </a:schemeClr>
              </a:solidFill>
              <a:latin typeface="Arial Black" pitchFamily="34" charset="0"/>
            </a:endParaRPr>
          </a:p>
        </p:txBody>
      </p:sp>
      <p:sp>
        <p:nvSpPr>
          <p:cNvPr id="4" name="Заголовок 3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oundRect">
            <a:avLst/>
          </a:prstGeom>
          <a:ln w="19050" cap="flat" cmpd="sng" algn="ctr">
            <a:solidFill>
              <a:srgbClr val="29166F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   Группы СПО</a:t>
            </a:r>
            <a:endParaRPr kumimoji="0" lang="ru-RU" sz="36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Arial Black" pitchFamily="34" charset="0"/>
              <a:ea typeface="+mn-ea"/>
              <a:cs typeface="+mn-cs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4638"/>
            <a:ext cx="990374" cy="1143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Результаты </a:t>
            </a:r>
          </a:p>
          <a:p>
            <a:pPr algn="ctr">
              <a:buNone/>
            </a:pP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«Месячника качества учебы»:</a:t>
            </a:r>
          </a:p>
          <a:p>
            <a:pPr marL="514350" indent="-514350" algn="ctr">
              <a:buAutoNum type="arabicParenR"/>
            </a:pP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ИТЕ-53б</a:t>
            </a:r>
          </a:p>
          <a:p>
            <a:pPr marL="514350" indent="-514350" algn="ctr">
              <a:buAutoNum type="arabicParenR"/>
            </a:pP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ИТЕ-44б</a:t>
            </a:r>
          </a:p>
          <a:p>
            <a:pPr marL="514350" indent="-514350" algn="ctr">
              <a:buAutoNum type="arabicParenR"/>
            </a:pP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ИТЕ-55б</a:t>
            </a:r>
          </a:p>
          <a:p>
            <a:pPr marL="514350" indent="-514350" algn="ctr">
              <a:buAutoNum type="arabicParenR"/>
            </a:pP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ИТЕ-43б</a:t>
            </a:r>
          </a:p>
          <a:p>
            <a:pPr marL="514350" indent="-514350" algn="ctr">
              <a:buAutoNum type="arabicParenR"/>
            </a:pP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МЕ-31б</a:t>
            </a:r>
          </a:p>
          <a:p>
            <a:endParaRPr lang="ru-RU" dirty="0" smtClean="0">
              <a:solidFill>
                <a:schemeClr val="tx1">
                  <a:lumMod val="85000"/>
                  <a:lumOff val="15000"/>
                </a:schemeClr>
              </a:solidFill>
              <a:latin typeface="Arial Black" pitchFamily="34" charset="0"/>
            </a:endParaRPr>
          </a:p>
          <a:p>
            <a:endParaRPr lang="ru-RU" dirty="0"/>
          </a:p>
        </p:txBody>
      </p:sp>
      <p:sp>
        <p:nvSpPr>
          <p:cNvPr id="4" name="Заголовок 3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oundRect">
            <a:avLst/>
          </a:prstGeom>
          <a:ln w="19050" cap="flat" cmpd="sng" algn="ctr">
            <a:solidFill>
              <a:srgbClr val="29166F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  Группы ВО</a:t>
            </a:r>
            <a:endParaRPr kumimoji="0" lang="ru-RU" sz="36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Arial Black" pitchFamily="34" charset="0"/>
              <a:ea typeface="+mn-ea"/>
              <a:cs typeface="+mn-cs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4638"/>
            <a:ext cx="990374" cy="1143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Заголовок 3"/>
          <p:cNvSpPr txBox="1">
            <a:spLocks/>
          </p:cNvSpPr>
          <p:nvPr/>
        </p:nvSpPr>
        <p:spPr>
          <a:xfrm>
            <a:off x="500034" y="214290"/>
            <a:ext cx="8229600" cy="1143000"/>
          </a:xfrm>
          <a:prstGeom prst="roundRect">
            <a:avLst/>
          </a:prstGeom>
          <a:ln w="19050" cap="flat" cmpd="sng" algn="ctr">
            <a:solidFill>
              <a:srgbClr val="29166F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  Победители ИТЕ-53б</a:t>
            </a:r>
            <a:endParaRPr kumimoji="0" lang="ru-RU" sz="36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Arial Black" pitchFamily="34" charset="0"/>
              <a:ea typeface="+mn-ea"/>
              <a:cs typeface="+mn-cs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4638"/>
            <a:ext cx="990374" cy="1143000"/>
          </a:xfrm>
          <a:prstGeom prst="rect">
            <a:avLst/>
          </a:prstGeom>
          <a:noFill/>
        </p:spPr>
      </p:pic>
      <p:pic>
        <p:nvPicPr>
          <p:cNvPr id="13" name="Рисунок 12" descr="wXJPfbmD5Fs.jpg"/>
          <p:cNvPicPr>
            <a:picLocks noChangeAspect="1"/>
          </p:cNvPicPr>
          <p:nvPr/>
        </p:nvPicPr>
        <p:blipFill>
          <a:blip r:embed="rId3" cstate="print"/>
          <a:srcRect r="43724"/>
          <a:stretch>
            <a:fillRect/>
          </a:stretch>
        </p:blipFill>
        <p:spPr>
          <a:xfrm>
            <a:off x="357158" y="1500174"/>
            <a:ext cx="3286148" cy="362318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pic>
        <p:nvPicPr>
          <p:cNvPr id="9" name="Рисунок 8" descr="ECGjiYGAmtM.jpg"/>
          <p:cNvPicPr>
            <a:picLocks noChangeAspect="1"/>
          </p:cNvPicPr>
          <p:nvPr/>
        </p:nvPicPr>
        <p:blipFill>
          <a:blip r:embed="rId4" cstate="print"/>
          <a:srcRect l="9934" r="21770"/>
          <a:stretch>
            <a:fillRect/>
          </a:stretch>
        </p:blipFill>
        <p:spPr>
          <a:xfrm>
            <a:off x="3643306" y="2344723"/>
            <a:ext cx="5072098" cy="417746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39700" h="139700" prst="divot"/>
          </a:sp3d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одержимое 5" descr="vyufJsvumcU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00026" y="1571612"/>
            <a:ext cx="4643974" cy="348298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pic>
        <p:nvPicPr>
          <p:cNvPr id="7" name="Рисунок 6" descr="G45gFF4WWs0.jpg"/>
          <p:cNvPicPr>
            <a:picLocks noChangeAspect="1"/>
          </p:cNvPicPr>
          <p:nvPr/>
        </p:nvPicPr>
        <p:blipFill>
          <a:blip r:embed="rId3" cstate="print"/>
          <a:srcRect l="13673" t="25522" r="8202"/>
          <a:stretch>
            <a:fillRect/>
          </a:stretch>
        </p:blipFill>
        <p:spPr>
          <a:xfrm>
            <a:off x="214282" y="3286124"/>
            <a:ext cx="4714908" cy="337109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sp>
        <p:nvSpPr>
          <p:cNvPr id="8" name="Заголовок 3"/>
          <p:cNvSpPr txBox="1">
            <a:spLocks/>
          </p:cNvSpPr>
          <p:nvPr/>
        </p:nvSpPr>
        <p:spPr>
          <a:xfrm>
            <a:off x="500034" y="214290"/>
            <a:ext cx="8229600" cy="1143000"/>
          </a:xfrm>
          <a:prstGeom prst="roundRect">
            <a:avLst/>
          </a:prstGeom>
          <a:ln w="19050" cap="flat" cmpd="sng" algn="ctr">
            <a:solidFill>
              <a:srgbClr val="29166F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  Победители ИТЕ-53б</a:t>
            </a:r>
            <a:endParaRPr kumimoji="0" lang="ru-RU" sz="36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Arial Black" pitchFamily="34" charset="0"/>
              <a:ea typeface="+mn-ea"/>
              <a:cs typeface="+mn-cs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4638"/>
            <a:ext cx="990374" cy="1143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 descr="FShifrdxLJ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00430" y="2500306"/>
            <a:ext cx="5458708" cy="410043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pic>
        <p:nvPicPr>
          <p:cNvPr id="6" name="Рисунок 5" descr="3ETZ-jEYga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034" y="1500174"/>
            <a:ext cx="2678483" cy="507919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sp>
        <p:nvSpPr>
          <p:cNvPr id="8" name="Заголовок 3"/>
          <p:cNvSpPr txBox="1">
            <a:spLocks/>
          </p:cNvSpPr>
          <p:nvPr/>
        </p:nvSpPr>
        <p:spPr>
          <a:xfrm>
            <a:off x="500034" y="214290"/>
            <a:ext cx="8229600" cy="1143000"/>
          </a:xfrm>
          <a:prstGeom prst="roundRect">
            <a:avLst/>
          </a:prstGeom>
          <a:ln w="19050" cap="flat" cmpd="sng" algn="ctr">
            <a:solidFill>
              <a:srgbClr val="29166F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  Победители ИТЕ-53б</a:t>
            </a:r>
            <a:endParaRPr kumimoji="0" lang="ru-RU" sz="36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Arial Black" pitchFamily="34" charset="0"/>
              <a:ea typeface="+mn-ea"/>
              <a:cs typeface="+mn-cs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4638"/>
            <a:ext cx="990374" cy="1143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1000108"/>
            <a:ext cx="8229600" cy="4525963"/>
          </a:xfrm>
        </p:spPr>
        <p:txBody>
          <a:bodyPr/>
          <a:lstStyle/>
          <a:p>
            <a:pPr algn="ctr">
              <a:buNone/>
            </a:pPr>
            <a:r>
              <a:rPr lang="ru-RU" dirty="0" smtClean="0">
                <a:latin typeface="Cambria" pitchFamily="18" charset="0"/>
              </a:rPr>
              <a:t>В завершении доклада предлагаю рассмотреть вопрос о поощрении студентов победивших групп, ходатайствовать на ближайшем заседании студенческого профсоюзного комитета о выделении денежных средств для организации поощрения победившей группы.</a:t>
            </a:r>
            <a:endParaRPr lang="ru-RU" dirty="0">
              <a:latin typeface="Cambria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2844" y="1600200"/>
            <a:ext cx="8858312" cy="4757758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ru-RU" dirty="0" smtClean="0"/>
              <a:t>1) абсолютная и качественная успеваемость учебной группы за неделю;</a:t>
            </a:r>
            <a:endParaRPr lang="ru-RU" sz="2000" dirty="0" smtClean="0"/>
          </a:p>
          <a:p>
            <a:pPr>
              <a:buNone/>
            </a:pPr>
            <a:r>
              <a:rPr lang="ru-RU" dirty="0" smtClean="0"/>
              <a:t>2) количество прогулов на одного студента учебной группы за неделю;</a:t>
            </a:r>
            <a:endParaRPr lang="ru-RU" sz="2000" dirty="0" smtClean="0"/>
          </a:p>
          <a:p>
            <a:pPr>
              <a:buNone/>
            </a:pPr>
            <a:r>
              <a:rPr lang="ru-RU" dirty="0" smtClean="0"/>
              <a:t>3) проведение часов куратора, посвященных годовщине образования учебного заведения и знаменательным датам;</a:t>
            </a:r>
            <a:endParaRPr lang="ru-RU" sz="2000" dirty="0" smtClean="0"/>
          </a:p>
          <a:p>
            <a:pPr>
              <a:buNone/>
            </a:pPr>
            <a:r>
              <a:rPr lang="ru-RU" dirty="0" smtClean="0"/>
              <a:t>4) итоги </a:t>
            </a:r>
            <a:r>
              <a:rPr lang="ru-RU" dirty="0" err="1" smtClean="0"/>
              <a:t>полусеместровой</a:t>
            </a:r>
            <a:r>
              <a:rPr lang="ru-RU" dirty="0" smtClean="0"/>
              <a:t> аттестации;</a:t>
            </a:r>
            <a:endParaRPr lang="ru-RU" sz="2000" dirty="0" smtClean="0"/>
          </a:p>
          <a:p>
            <a:pPr>
              <a:buNone/>
            </a:pPr>
            <a:r>
              <a:rPr lang="ru-RU" dirty="0" smtClean="0"/>
              <a:t>5) соблюдение Положения УрТИСИ СибГУТИ, соблюдение Правил проживания в общежитии;</a:t>
            </a:r>
            <a:endParaRPr lang="ru-RU" sz="2000" dirty="0" smtClean="0"/>
          </a:p>
          <a:p>
            <a:pPr lvl="1"/>
            <a:r>
              <a:rPr lang="ru-RU" dirty="0" smtClean="0"/>
              <a:t>проведение мероприятий по пропаганде здорового образа жизни среди студентов;</a:t>
            </a:r>
            <a:endParaRPr lang="ru-RU" sz="1800" dirty="0" smtClean="0"/>
          </a:p>
          <a:p>
            <a:pPr>
              <a:buNone/>
            </a:pPr>
            <a:r>
              <a:rPr lang="ru-RU" dirty="0" smtClean="0"/>
              <a:t>6) итоги зимней экзаменационной сессии 2015/2016 учебного года у учебных групп, обучающихся по программам ВО;</a:t>
            </a:r>
            <a:endParaRPr lang="ru-RU" sz="2000" dirty="0" smtClean="0"/>
          </a:p>
          <a:p>
            <a:pPr lvl="1"/>
            <a:r>
              <a:rPr lang="ru-RU" dirty="0" smtClean="0"/>
              <a:t>итоги участия в НИРС по кафедрам и цикловым комиссиям (секциям) при кафедрах факультета.</a:t>
            </a:r>
            <a:endParaRPr lang="ru-RU" sz="1800" dirty="0" smtClean="0"/>
          </a:p>
          <a:p>
            <a:pPr algn="just">
              <a:buNone/>
            </a:pPr>
            <a:endParaRPr lang="ru-RU" dirty="0"/>
          </a:p>
        </p:txBody>
      </p:sp>
      <p:sp>
        <p:nvSpPr>
          <p:cNvPr id="4" name="Заголовок 3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oundRect">
            <a:avLst/>
          </a:prstGeom>
          <a:ln w="19050" cap="flat" cmpd="sng" algn="ctr">
            <a:solidFill>
              <a:srgbClr val="29166F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   Положение</a:t>
            </a:r>
            <a:endParaRPr kumimoji="0" lang="ru-RU" sz="36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Arial Black" pitchFamily="34" charset="0"/>
              <a:ea typeface="+mn-ea"/>
              <a:cs typeface="+mn-cs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4638"/>
            <a:ext cx="990374" cy="1143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ru-RU" sz="800" dirty="0" smtClean="0">
                <a:latin typeface="Arial Black" pitchFamily="34" charset="0"/>
              </a:rPr>
              <a:t> </a:t>
            </a:r>
          </a:p>
          <a:p>
            <a:pPr algn="ctr">
              <a:buNone/>
            </a:pPr>
            <a:r>
              <a:rPr lang="ru-RU" sz="6600" dirty="0" smtClean="0">
                <a:latin typeface="Arial Black" pitchFamily="34" charset="0"/>
              </a:rPr>
              <a:t>Спасибо за внимание!</a:t>
            </a:r>
            <a:endParaRPr lang="ru-RU" sz="6600" dirty="0"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85-летие УрТИСИ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-214346" y="1600200"/>
            <a:ext cx="9215502" cy="4543443"/>
          </a:xfrm>
        </p:spPr>
        <p:txBody>
          <a:bodyPr>
            <a:normAutofit fontScale="92500" lnSpcReduction="20000"/>
          </a:bodyPr>
          <a:lstStyle/>
          <a:p>
            <a:pPr algn="just">
              <a:buNone/>
            </a:pPr>
            <a:r>
              <a:rPr lang="ru-RU" dirty="0" smtClean="0"/>
              <a:t>          В 2015 году исполнилось 85 лет старейшему отраслевому учебному заведению связи–Уральскому техническому институту связи и информатики (филиалу) «Сибирского государственного университета телекоммуникаций и информатики». </a:t>
            </a:r>
          </a:p>
          <a:p>
            <a:pPr algn="just">
              <a:buNone/>
            </a:pPr>
            <a:r>
              <a:rPr lang="ru-RU" dirty="0" smtClean="0"/>
              <a:t>         Завершился юбилейный год 14 февраля 2016г. открытой встречей, которая прошла в рамках программы историко-патриотического воспитания студенческой молодежи УрТИСИ «Связь времён – связь поколений».</a:t>
            </a:r>
            <a:endParaRPr lang="ru-RU" dirty="0"/>
          </a:p>
        </p:txBody>
      </p:sp>
      <p:sp>
        <p:nvSpPr>
          <p:cNvPr id="4" name="Заголовок 3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oundRect">
            <a:avLst/>
          </a:prstGeom>
          <a:ln w="19050" cap="flat" cmpd="sng" algn="ctr">
            <a:solidFill>
              <a:srgbClr val="29166F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     85-летие УрТИСИ СибГУТИ</a:t>
            </a:r>
            <a:endParaRPr kumimoji="0" lang="ru-RU" sz="36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Arial Black" pitchFamily="34" charset="0"/>
              <a:ea typeface="+mn-ea"/>
              <a:cs typeface="+mn-cs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4638"/>
            <a:ext cx="990374" cy="1143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Содержимое 5" descr="img_708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9470" t="4735" r="36864"/>
          <a:stretch>
            <a:fillRect/>
          </a:stretch>
        </p:blipFill>
        <p:spPr>
          <a:xfrm>
            <a:off x="4929190" y="1584719"/>
            <a:ext cx="3369367" cy="3987422"/>
          </a:xfrm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sp>
        <p:nvSpPr>
          <p:cNvPr id="4" name="Заголовок 3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oundRect">
            <a:avLst/>
          </a:prstGeom>
          <a:ln w="19050" cap="flat" cmpd="sng" algn="ctr">
            <a:solidFill>
              <a:srgbClr val="29166F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     85-летие УрТИСИ СибГУТИ</a:t>
            </a:r>
            <a:endParaRPr kumimoji="0" lang="ru-RU" sz="36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Arial Black" pitchFamily="34" charset="0"/>
              <a:ea typeface="+mn-ea"/>
              <a:cs typeface="+mn-cs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4638"/>
            <a:ext cx="990374" cy="1143000"/>
          </a:xfrm>
          <a:prstGeom prst="rect">
            <a:avLst/>
          </a:prstGeom>
          <a:noFill/>
        </p:spPr>
      </p:pic>
      <p:pic>
        <p:nvPicPr>
          <p:cNvPr id="9" name="Содержимое 3" descr="img_8063.jpg"/>
          <p:cNvPicPr>
            <a:picLocks noChangeAspect="1"/>
          </p:cNvPicPr>
          <p:nvPr/>
        </p:nvPicPr>
        <p:blipFill>
          <a:blip r:embed="rId4" cstate="print"/>
          <a:srcRect l="15000" t="12656" r="33010"/>
          <a:stretch>
            <a:fillRect/>
          </a:stretch>
        </p:blipFill>
        <p:spPr>
          <a:xfrm>
            <a:off x="571472" y="1571612"/>
            <a:ext cx="3571900" cy="400052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sp>
        <p:nvSpPr>
          <p:cNvPr id="10" name="Прямоугольник 9"/>
          <p:cNvSpPr/>
          <p:nvPr/>
        </p:nvSpPr>
        <p:spPr>
          <a:xfrm>
            <a:off x="142844" y="5643578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000" dirty="0" smtClean="0">
                <a:latin typeface="Arial Black" pitchFamily="34" charset="0"/>
              </a:rPr>
              <a:t>Ректор СибГУТИ Беленький Валерий Григорьевич </a:t>
            </a:r>
            <a:endParaRPr lang="ru-RU" sz="2000" dirty="0">
              <a:latin typeface="Arial Black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214810" y="5572140"/>
            <a:ext cx="478631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Arial Black" pitchFamily="34" charset="0"/>
              </a:rPr>
              <a:t>Директор УрТИСИ СибГУТИ, кандидат технических наук, заслуженный связист РФ </a:t>
            </a:r>
          </a:p>
          <a:p>
            <a:pPr algn="ctr"/>
            <a:r>
              <a:rPr lang="ru-RU" dirty="0" smtClean="0">
                <a:latin typeface="Arial Black" pitchFamily="34" charset="0"/>
              </a:rPr>
              <a:t>Евгений Андреевич Субботин</a:t>
            </a:r>
            <a:endParaRPr lang="ru-RU" dirty="0"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Содержимое 5" descr="img_711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77527" y="1600200"/>
            <a:ext cx="6788945" cy="452596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01600" prst="riblet"/>
          </a:sp3d>
        </p:spPr>
      </p:pic>
      <p:sp>
        <p:nvSpPr>
          <p:cNvPr id="7" name="Заголовок 3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oundRect">
            <a:avLst/>
          </a:prstGeom>
          <a:ln w="19050" cap="flat" cmpd="sng" algn="ctr">
            <a:solidFill>
              <a:srgbClr val="29166F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     85-летие УрТИСИ СибГУТИ</a:t>
            </a:r>
            <a:endParaRPr kumimoji="0" lang="ru-RU" sz="36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Arial Black" pitchFamily="34" charset="0"/>
              <a:ea typeface="+mn-ea"/>
              <a:cs typeface="+mn-cs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4638"/>
            <a:ext cx="990374" cy="1143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Содержимое 5" descr="1 - 000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857752" y="1785926"/>
            <a:ext cx="3714776" cy="4809014"/>
          </a:xfrm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sp>
        <p:nvSpPr>
          <p:cNvPr id="4" name="Заголовок 3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oundRect">
            <a:avLst/>
          </a:prstGeom>
          <a:ln w="19050" cap="flat" cmpd="sng" algn="ctr">
            <a:solidFill>
              <a:srgbClr val="29166F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     85-летие УрТИСИ СибГУТИ</a:t>
            </a:r>
            <a:endParaRPr kumimoji="0" lang="ru-RU" sz="36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Arial Black" pitchFamily="34" charset="0"/>
              <a:ea typeface="+mn-ea"/>
              <a:cs typeface="+mn-cs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4638"/>
            <a:ext cx="990374" cy="1143000"/>
          </a:xfrm>
          <a:prstGeom prst="rect">
            <a:avLst/>
          </a:prstGeom>
          <a:noFill/>
        </p:spPr>
      </p:pic>
      <p:pic>
        <p:nvPicPr>
          <p:cNvPr id="8" name="Рисунок 7" descr="12 - 000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14348" y="1785926"/>
            <a:ext cx="3647567" cy="472200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39700" h="139700" prst="divot"/>
          </a:sp3d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tnq. lrsh.ifnxb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71472" y="1643050"/>
            <a:ext cx="3786214" cy="490149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01600" prst="riblet"/>
          </a:sp3d>
        </p:spPr>
      </p:pic>
      <p:pic>
        <p:nvPicPr>
          <p:cNvPr id="5" name="Рисунок 4" descr="12 - 000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86314" y="1605526"/>
            <a:ext cx="3786214" cy="489530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01600" prst="riblet"/>
          </a:sp3d>
        </p:spPr>
      </p:pic>
      <p:sp>
        <p:nvSpPr>
          <p:cNvPr id="6" name="Заголовок 3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oundRect">
            <a:avLst/>
          </a:prstGeom>
          <a:ln w="19050" cap="flat" cmpd="sng" algn="ctr">
            <a:solidFill>
              <a:srgbClr val="29166F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     85-летие УрТИСИ СибГУТИ</a:t>
            </a:r>
            <a:endParaRPr kumimoji="0" lang="ru-RU" sz="36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Arial Black" pitchFamily="34" charset="0"/>
              <a:ea typeface="+mn-ea"/>
              <a:cs typeface="+mn-cs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4638"/>
            <a:ext cx="990374" cy="1143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1326</TotalTime>
  <Words>1042</Words>
  <Application>Microsoft Office PowerPoint</Application>
  <PresentationFormat>Экран (4:3)</PresentationFormat>
  <Paragraphs>158</Paragraphs>
  <Slides>40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40</vt:i4>
      </vt:variant>
    </vt:vector>
  </HeadingPairs>
  <TitlesOfParts>
    <vt:vector size="41" baseType="lpstr">
      <vt:lpstr>Тема Office</vt:lpstr>
      <vt:lpstr>Слайд 1</vt:lpstr>
      <vt:lpstr>Слайд 2</vt:lpstr>
      <vt:lpstr>   Состав комиссии:</vt:lpstr>
      <vt:lpstr>Слайд 4</vt:lpstr>
      <vt:lpstr>85-летие УрТИСИ 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Сава</cp:lastModifiedBy>
  <cp:revision>185</cp:revision>
  <dcterms:modified xsi:type="dcterms:W3CDTF">2016-04-21T11:41:22Z</dcterms:modified>
</cp:coreProperties>
</file>